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52CB3-370A-4CA4-8039-53870DD9AEA3}" v="1" dt="2019-03-01T13:08:33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6"/>
    <p:restoredTop sz="89414" autoAdjust="0"/>
  </p:normalViewPr>
  <p:slideViewPr>
    <p:cSldViewPr>
      <p:cViewPr varScale="1">
        <p:scale>
          <a:sx n="102" d="100"/>
          <a:sy n="102" d="100"/>
        </p:scale>
        <p:origin x="22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E2B1229-57B9-FE42-A9AF-FFFC05932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E15BBF-1290-D94D-B5AF-133AD7C108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4546-E9A6-DE45-8E85-B50B5D5EC4D7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9B093A-F72F-7E4B-8FAF-136F516EE0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91239B-9775-C94C-92A9-D26C771809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9EBCF-72F9-9846-96C8-BB15E158B9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54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0A9C-737D-4997-9CEF-DC59867E8595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3E08-4FFE-4F81-ADBD-0F78C23296F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77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04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74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1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44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81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803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99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68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3E08-4FFE-4F81-ADBD-0F78C23296FC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41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249DA4FA-DE32-8A4E-AEC4-1D9419C54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979712" y="396052"/>
            <a:ext cx="5112568" cy="1511405"/>
          </a:xfrm>
        </p:spPr>
        <p:txBody>
          <a:bodyPr lIns="45720" rIns="45720" bIns="45720"/>
          <a:lstStyle>
            <a:lvl1pPr algn="ctr">
              <a:defRPr sz="4500" b="1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kumimoji="0" lang="nl-NL" dirty="0"/>
              <a:t>Klik om stijl te bewerken</a:t>
            </a:r>
            <a:endParaRPr kumimoji="0" lang="en-US" dirty="0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1979712" y="1943469"/>
            <a:ext cx="5112568" cy="621435"/>
          </a:xfrm>
        </p:spPr>
        <p:txBody>
          <a:bodyPr lIns="182880" tIns="0"/>
          <a:lstStyle>
            <a:lvl1pPr marL="576" indent="0" algn="ctr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dirty="0"/>
              <a:t>Klikken om de ondertitelstijl van het model te bewerken</a:t>
            </a:r>
            <a:endParaRPr kumimoji="0"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29F7FF2-8F03-1A45-BB57-E4882A4C02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2" y="6237312"/>
            <a:ext cx="762000" cy="266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B505239-9523-4F49-9F1A-FD968E0D88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6848" y="5361012"/>
            <a:ext cx="1117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3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nl-NL"/>
              <a:t>Klik om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430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nl-NL"/>
              <a:t>Klik om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 eaLnBrk="1" latinLnBrk="0" hangingPunct="1"/>
            <a:r>
              <a:rPr lang="nl-NL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20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530351"/>
            <a:ext cx="8183880" cy="1051560"/>
          </a:xfrm>
        </p:spPr>
        <p:txBody>
          <a:bodyPr/>
          <a:lstStyle>
            <a:lvl1pPr>
              <a:defRPr baseline="0">
                <a:solidFill>
                  <a:srgbClr val="BDA250"/>
                </a:solidFill>
              </a:defRPr>
            </a:lvl1pPr>
          </a:lstStyle>
          <a:p>
            <a:r>
              <a:rPr kumimoji="0" lang="nl-NL" dirty="0"/>
              <a:t>Klik om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2800" kern="0" baseline="0"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56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548680"/>
            <a:ext cx="8183880" cy="676656"/>
          </a:xfrm>
        </p:spPr>
        <p:txBody>
          <a:bodyPr lIns="91440" bIns="0" anchor="b">
            <a:normAutofit/>
          </a:bodyPr>
          <a:lstStyle>
            <a:lvl1pPr algn="l">
              <a:buNone/>
              <a:defRPr sz="3200" b="0" cap="all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kumimoji="0" lang="nl-NL"/>
              <a:t>Klik om stijl te bewerken</a:t>
            </a:r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344" y="1453218"/>
            <a:ext cx="8183880" cy="4496061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85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530351"/>
            <a:ext cx="8183880" cy="1051560"/>
          </a:xfrm>
        </p:spPr>
        <p:txBody>
          <a:bodyPr/>
          <a:lstStyle/>
          <a:p>
            <a:r>
              <a:rPr kumimoji="0" lang="nl-NL" dirty="0"/>
              <a:t>Klik om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3872" y="1761328"/>
            <a:ext cx="3931920" cy="420107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2800" kern="0" baseline="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extLst/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4880" y="1761328"/>
            <a:ext cx="3931920" cy="420107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2800" kern="0" baseline="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extLst/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l-NL"/>
              <a:t>Klik om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Tekststijl van het model bewerken
Tweede niveau
Derde niveau
Vierde niveau
Vijfde niveau</a:t>
            </a:r>
            <a:endParaRPr kumimoji="0"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/>
              <a:t>Tekststijl van het model bewerken
Tweede niveau
Derde niveau
Vierde niveau
Vijfde niveau</a:t>
            </a:r>
            <a:endParaRPr kumimoji="0"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buClr>
                <a:schemeClr val="tx1"/>
              </a:buClr>
              <a:defRPr sz="2400" kern="0" baseline="0"/>
            </a:lvl1pPr>
            <a:lvl2pPr algn="l">
              <a:buClr>
                <a:schemeClr val="tx1"/>
              </a:buClr>
              <a:defRPr sz="20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600"/>
            </a:lvl4pPr>
            <a:lvl5pPr algn="l">
              <a:buClr>
                <a:schemeClr val="tx1"/>
              </a:buClr>
              <a:defRPr sz="1600"/>
            </a:lvl5pPr>
            <a:extLst/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buClr>
                <a:schemeClr val="tx1"/>
              </a:buClr>
              <a:defRPr sz="2400" kern="0" baseline="0"/>
            </a:lvl1pPr>
            <a:lvl2pPr algn="l">
              <a:buClr>
                <a:schemeClr val="tx1"/>
              </a:buClr>
              <a:defRPr sz="20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600"/>
            </a:lvl4pPr>
            <a:lvl5pPr algn="l">
              <a:buClr>
                <a:schemeClr val="tx1"/>
              </a:buClr>
              <a:defRPr sz="1600"/>
            </a:lvl5pPr>
            <a:extLst/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4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dirty="0"/>
              <a:t>Klik om stijl te bewerken</a:t>
            </a:r>
            <a:endParaRPr kumimoji="0"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17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3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080" y="1052736"/>
            <a:ext cx="2971800" cy="648072"/>
          </a:xfrm>
        </p:spPr>
        <p:txBody>
          <a:bodyPr anchor="b">
            <a:normAutofit/>
          </a:bodyPr>
          <a:lstStyle>
            <a:lvl1pPr algn="l">
              <a:buNone/>
              <a:defRPr sz="1800" b="1" baseline="0">
                <a:solidFill>
                  <a:schemeClr val="tx2"/>
                </a:solidFill>
              </a:defRPr>
            </a:lvl1pPr>
            <a:extLst/>
          </a:lstStyle>
          <a:p>
            <a:r>
              <a:rPr kumimoji="0" lang="nl-NL" dirty="0"/>
              <a:t>Klik om stijl te bewerken</a:t>
            </a:r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25461" y="1845456"/>
            <a:ext cx="2971800" cy="3809090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776329" y="1124743"/>
            <a:ext cx="5029200" cy="454898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l-NL" dirty="0"/>
              <a:t>Tekststijl van het model bewerken
Tweede niveau
Derde niveau
Vierde niveau
Vijfde niveau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365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>
            <a:normAutofit/>
          </a:bodyPr>
          <a:lstStyle>
            <a:lvl1pPr algn="l">
              <a:buNone/>
              <a:defRPr sz="3200" b="0" baseline="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kumimoji="0" lang="nl-NL"/>
              <a:t>Klik om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l-NL"/>
              <a:t>Tekststijl van het model bewerken
Tweede niveau
Derde niveau
Vierde niveau
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700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itel 12"/>
          <p:cNvSpPr>
            <a:spLocks noGrp="1"/>
          </p:cNvSpPr>
          <p:nvPr>
            <p:ph type="title"/>
          </p:nvPr>
        </p:nvSpPr>
        <p:spPr>
          <a:xfrm>
            <a:off x="502920" y="53035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02920" y="1752917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nl-NL" dirty="0"/>
              <a:t>Klik om de modelstijlen te bewerken</a:t>
            </a:r>
          </a:p>
          <a:p>
            <a:pPr lvl="1" eaLnBrk="1" latinLnBrk="0" hangingPunct="1"/>
            <a:r>
              <a:rPr kumimoji="0" lang="nl-NL" dirty="0"/>
              <a:t>Tweede niveau</a:t>
            </a:r>
          </a:p>
          <a:p>
            <a:pPr lvl="2" eaLnBrk="1" latinLnBrk="0" hangingPunct="1"/>
            <a:r>
              <a:rPr kumimoji="0" lang="nl-NL" dirty="0"/>
              <a:t>Derde niveau</a:t>
            </a:r>
          </a:p>
          <a:p>
            <a:pPr lvl="3" eaLnBrk="1" latinLnBrk="0" hangingPunct="1"/>
            <a:r>
              <a:rPr kumimoji="0" lang="nl-NL" dirty="0"/>
              <a:t>Vierde niveau</a:t>
            </a:r>
          </a:p>
          <a:p>
            <a:pPr lvl="4" eaLnBrk="1" latinLnBrk="0" hangingPunct="1"/>
            <a:r>
              <a:rPr kumimoji="0" lang="nl-NL" dirty="0"/>
              <a:t>Vijfde niveau</a:t>
            </a:r>
            <a:endParaRPr kumimoji="0" lang="en-US" dirty="0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7C9E7C-CE6D-4423-B22F-614C2E4069C0}" type="datetimeFigureOut">
              <a:rPr lang="nl-BE" smtClean="0"/>
              <a:t>1/03/2019</a:t>
            </a:fld>
            <a:endParaRPr lang="nl-BE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A2644E-1977-4A43-A46F-3A0A12896D6E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1881C1-D595-3249-AEE5-EA550869CC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51378" y="-501476"/>
            <a:ext cx="457200" cy="1549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A60B0B-9FE3-BA44-85DB-AA30E3355A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6845" y="5599112"/>
            <a:ext cx="5270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 cap="all" baseline="0">
          <a:solidFill>
            <a:srgbClr val="BDA250"/>
          </a:solidFill>
          <a:effectLst/>
          <a:latin typeface="Arial Black" panose="020B0604020202020204" pitchFamily="34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0"/>
        </a:spcBef>
        <a:spcAft>
          <a:spcPts val="1800"/>
        </a:spcAft>
        <a:buClr>
          <a:schemeClr val="tx1"/>
        </a:buClr>
        <a:buSzPct val="80000"/>
        <a:buFont typeface="Wingdings 2"/>
        <a:buChar char=""/>
        <a:defRPr kumimoji="0" sz="2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B45D896-DAB6-664B-8D45-11BD48088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462" y="0"/>
            <a:ext cx="5313866" cy="2492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396052"/>
            <a:ext cx="5112568" cy="1304756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Zelfvertrouwen &amp; faalangst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1727445"/>
            <a:ext cx="5112568" cy="621435"/>
          </a:xfrm>
        </p:spPr>
        <p:txBody>
          <a:bodyPr>
            <a:normAutofit/>
          </a:bodyPr>
          <a:lstStyle/>
          <a:p>
            <a:r>
              <a:rPr lang="nl-BE" sz="2100" dirty="0"/>
              <a:t>Les 1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2640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C: gevolgen van </a:t>
            </a:r>
            <a:br>
              <a:rPr lang="nl-BE" dirty="0"/>
            </a:br>
            <a:r>
              <a:rPr lang="nl-BE" dirty="0"/>
              <a:t>    faalangstig 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dirty="0"/>
              <a:t>Drie categorieën van symptomen: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nl-BE" dirty="0"/>
              <a:t>Emotioneel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nl-BE" dirty="0"/>
              <a:t>Fysiek</a:t>
            </a:r>
          </a:p>
          <a:p>
            <a:pPr marL="514350" indent="-514350">
              <a:spcAft>
                <a:spcPts val="900"/>
              </a:spcAft>
              <a:buFont typeface="+mj-lt"/>
              <a:buAutoNum type="arabicPeriod"/>
            </a:pPr>
            <a:r>
              <a:rPr lang="nl-BE" dirty="0"/>
              <a:t>Cognitief</a:t>
            </a:r>
          </a:p>
        </p:txBody>
      </p:sp>
    </p:spTree>
    <p:extLst>
      <p:ext uri="{BB962C8B-B14F-4D97-AF65-F5344CB8AC3E}">
        <p14:creationId xmlns:p14="http://schemas.microsoft.com/office/powerpoint/2010/main" val="409872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C: gevolgen van </a:t>
            </a:r>
            <a:br>
              <a:rPr lang="nl-BE" dirty="0"/>
            </a:br>
            <a:r>
              <a:rPr lang="nl-BE" dirty="0"/>
              <a:t>    faalangstig 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dirty="0"/>
              <a:t>Welke gevolgen van faalangst ervaarde jij? </a:t>
            </a:r>
            <a:br>
              <a:rPr lang="nl-BE" dirty="0"/>
            </a:br>
            <a:r>
              <a:rPr lang="nl-BE" dirty="0"/>
              <a:t>Welke symptomen vertoonde je?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Noteer bij elke gebeurtenis de gevolgen van jouw faalangst.</a:t>
            </a:r>
          </a:p>
        </p:txBody>
      </p:sp>
    </p:spTree>
    <p:extLst>
      <p:ext uri="{BB962C8B-B14F-4D97-AF65-F5344CB8AC3E}">
        <p14:creationId xmlns:p14="http://schemas.microsoft.com/office/powerpoint/2010/main" val="283899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Thuisopdracht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403976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BE" sz="2400" dirty="0"/>
              <a:t>Faalangstverhaal:</a:t>
            </a:r>
          </a:p>
          <a:p>
            <a:pPr>
              <a:spcAft>
                <a:spcPts val="800"/>
              </a:spcAft>
            </a:pPr>
            <a:r>
              <a:rPr lang="nl-BE" sz="2400" dirty="0"/>
              <a:t>Welke situatie deed zich voor? </a:t>
            </a:r>
            <a:br>
              <a:rPr lang="nl-BE" sz="2400" dirty="0"/>
            </a:br>
            <a:r>
              <a:rPr lang="nl-BE" sz="2400" dirty="0"/>
              <a:t>Waar deed de situatie zich voor? </a:t>
            </a:r>
          </a:p>
          <a:p>
            <a:pPr>
              <a:spcAft>
                <a:spcPts val="800"/>
              </a:spcAft>
            </a:pPr>
            <a:r>
              <a:rPr lang="nl-BE" sz="2400" dirty="0"/>
              <a:t>Hoe merkte je aan jezelf dat je faalangstig was?</a:t>
            </a:r>
          </a:p>
          <a:p>
            <a:pPr>
              <a:spcAft>
                <a:spcPts val="800"/>
              </a:spcAft>
            </a:pPr>
            <a:r>
              <a:rPr lang="nl-BE" sz="2400" dirty="0"/>
              <a:t>Waarom maakte deze situatie jou faalangstig? </a:t>
            </a:r>
          </a:p>
          <a:p>
            <a:pPr>
              <a:spcAft>
                <a:spcPts val="800"/>
              </a:spcAft>
            </a:pPr>
            <a:r>
              <a:rPr lang="nl-BE" sz="2400" dirty="0"/>
              <a:t>Wat deed je om de faalangst te verminderen? </a:t>
            </a:r>
          </a:p>
          <a:p>
            <a:pPr>
              <a:spcAft>
                <a:spcPts val="600"/>
              </a:spcAft>
            </a:pPr>
            <a:r>
              <a:rPr lang="nl-BE" sz="2400" dirty="0"/>
              <a:t>Verdeel het verhaal onder in de drie geziene componenten:</a:t>
            </a:r>
          </a:p>
          <a:p>
            <a:pPr lvl="1">
              <a:spcAft>
                <a:spcPts val="600"/>
              </a:spcAft>
            </a:pPr>
            <a:r>
              <a:rPr lang="nl-BE" sz="1800" dirty="0"/>
              <a:t>De gebeurtenis (A):</a:t>
            </a:r>
          </a:p>
          <a:p>
            <a:pPr lvl="1">
              <a:spcAft>
                <a:spcPts val="600"/>
              </a:spcAft>
            </a:pPr>
            <a:r>
              <a:rPr lang="nl-BE" sz="1800" dirty="0"/>
              <a:t>De percepties (indruk, verwachting) (B):</a:t>
            </a:r>
          </a:p>
          <a:p>
            <a:pPr lvl="1">
              <a:spcAft>
                <a:spcPts val="600"/>
              </a:spcAft>
            </a:pPr>
            <a:r>
              <a:rPr lang="nl-BE" sz="1800" dirty="0"/>
              <a:t>De gevolgen (C):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8965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B45D896-DAB6-664B-8D45-11BD48088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462" y="0"/>
            <a:ext cx="5313866" cy="2492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396052"/>
            <a:ext cx="5112568" cy="1304756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Zelfvertrouwen &amp; faalangst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1727445"/>
            <a:ext cx="5112568" cy="621435"/>
          </a:xfrm>
        </p:spPr>
        <p:txBody>
          <a:bodyPr>
            <a:normAutofit/>
          </a:bodyPr>
          <a:lstStyle/>
          <a:p>
            <a:r>
              <a:rPr lang="nl-BE" sz="2100" dirty="0"/>
              <a:t>Les 2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8984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Leerlingen kunnen gericht angststrategieën inzetten</a:t>
            </a:r>
          </a:p>
          <a:p>
            <a:r>
              <a:rPr lang="nl-BE" dirty="0"/>
              <a:t>Leerlingen kunnen zelfsaboterende gedachten herkennen</a:t>
            </a:r>
          </a:p>
          <a:p>
            <a:r>
              <a:rPr lang="nl-BE" dirty="0"/>
              <a:t>Leerlingen kunnen zelfsaboterende gedachten herformuleren naar zelfbevorderende gedachten</a:t>
            </a:r>
          </a:p>
          <a:p>
            <a:r>
              <a:rPr lang="nl-BE" dirty="0"/>
              <a:t>Leerlingen kunnen angststrategieën inzetten in levensechte situaties</a:t>
            </a:r>
          </a:p>
        </p:txBody>
      </p:sp>
    </p:spTree>
    <p:extLst>
      <p:ext uri="{BB962C8B-B14F-4D97-AF65-F5344CB8AC3E}">
        <p14:creationId xmlns:p14="http://schemas.microsoft.com/office/powerpoint/2010/main" val="322648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Relaxatie</a:t>
            </a:r>
          </a:p>
        </p:txBody>
      </p:sp>
      <p:pic>
        <p:nvPicPr>
          <p:cNvPr id="4" name="Shape 73">
            <a:extLst>
              <a:ext uri="{FF2B5EF4-FFF2-40B4-BE49-F238E27FC236}">
                <a16:creationId xmlns:a16="http://schemas.microsoft.com/office/drawing/2014/main" id="{4D104DB1-A7F4-4A45-9275-2C9A25E3DBB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60" y="1640445"/>
            <a:ext cx="7916179" cy="44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64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Faalangst reduceren</a:t>
            </a:r>
          </a:p>
        </p:txBody>
      </p:sp>
      <p:sp>
        <p:nvSpPr>
          <p:cNvPr id="6" name="Shape 97">
            <a:extLst>
              <a:ext uri="{FF2B5EF4-FFF2-40B4-BE49-F238E27FC236}">
                <a16:creationId xmlns:a16="http://schemas.microsoft.com/office/drawing/2014/main" id="{D49F2BDD-D50F-AA48-8CE4-999A97B14EDB}"/>
              </a:ext>
            </a:extLst>
          </p:cNvPr>
          <p:cNvSpPr>
            <a:spLocks noChangeAspect="1"/>
          </p:cNvSpPr>
          <p:nvPr/>
        </p:nvSpPr>
        <p:spPr>
          <a:xfrm>
            <a:off x="832874" y="3284984"/>
            <a:ext cx="1631400" cy="930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6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2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A</a:t>
            </a:r>
            <a:endParaRPr sz="32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Gebeurtenis</a:t>
            </a:r>
            <a:endParaRPr sz="1600" b="0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Shape 98">
            <a:extLst>
              <a:ext uri="{FF2B5EF4-FFF2-40B4-BE49-F238E27FC236}">
                <a16:creationId xmlns:a16="http://schemas.microsoft.com/office/drawing/2014/main" id="{2FD9A66B-AC80-A540-8DA5-61E208A556CA}"/>
              </a:ext>
            </a:extLst>
          </p:cNvPr>
          <p:cNvSpPr>
            <a:spLocks noChangeAspect="1"/>
          </p:cNvSpPr>
          <p:nvPr/>
        </p:nvSpPr>
        <p:spPr>
          <a:xfrm>
            <a:off x="3710549" y="3284984"/>
            <a:ext cx="1631400" cy="930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6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2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B</a:t>
            </a:r>
            <a:endParaRPr sz="32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Perceptie</a:t>
            </a:r>
            <a:endParaRPr sz="1600" b="0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Shape 99">
            <a:extLst>
              <a:ext uri="{FF2B5EF4-FFF2-40B4-BE49-F238E27FC236}">
                <a16:creationId xmlns:a16="http://schemas.microsoft.com/office/drawing/2014/main" id="{6F110B38-82D6-224F-BC68-C34705A3654E}"/>
              </a:ext>
            </a:extLst>
          </p:cNvPr>
          <p:cNvSpPr>
            <a:spLocks noChangeAspect="1"/>
          </p:cNvSpPr>
          <p:nvPr/>
        </p:nvSpPr>
        <p:spPr>
          <a:xfrm>
            <a:off x="6588224" y="3284984"/>
            <a:ext cx="1631400" cy="930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6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2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Gevolgen</a:t>
            </a:r>
            <a:endParaRPr sz="1600" b="0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Shape 100">
            <a:extLst>
              <a:ext uri="{FF2B5EF4-FFF2-40B4-BE49-F238E27FC236}">
                <a16:creationId xmlns:a16="http://schemas.microsoft.com/office/drawing/2014/main" id="{18962F17-4418-E445-BE13-B5C95A27F07C}"/>
              </a:ext>
            </a:extLst>
          </p:cNvPr>
          <p:cNvSpPr/>
          <p:nvPr/>
        </p:nvSpPr>
        <p:spPr>
          <a:xfrm>
            <a:off x="2718000" y="3630459"/>
            <a:ext cx="72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1">
            <a:extLst>
              <a:ext uri="{FF2B5EF4-FFF2-40B4-BE49-F238E27FC236}">
                <a16:creationId xmlns:a16="http://schemas.microsoft.com/office/drawing/2014/main" id="{00737380-5971-8542-8324-1ACEDD769D86}"/>
              </a:ext>
            </a:extLst>
          </p:cNvPr>
          <p:cNvSpPr/>
          <p:nvPr/>
        </p:nvSpPr>
        <p:spPr>
          <a:xfrm>
            <a:off x="5598000" y="3630459"/>
            <a:ext cx="72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96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B: de percepties veranderen</a:t>
            </a:r>
          </a:p>
        </p:txBody>
      </p:sp>
      <p:sp>
        <p:nvSpPr>
          <p:cNvPr id="10" name="Shape 87">
            <a:extLst>
              <a:ext uri="{FF2B5EF4-FFF2-40B4-BE49-F238E27FC236}">
                <a16:creationId xmlns:a16="http://schemas.microsoft.com/office/drawing/2014/main" id="{132D0AA9-794B-984C-9E6C-10144BEC2C70}"/>
              </a:ext>
            </a:extLst>
          </p:cNvPr>
          <p:cNvSpPr/>
          <p:nvPr/>
        </p:nvSpPr>
        <p:spPr>
          <a:xfrm>
            <a:off x="1134000" y="2924944"/>
            <a:ext cx="2235900" cy="1199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Zelfsaboterende gedachten</a:t>
            </a:r>
            <a:endParaRPr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Shape 88">
            <a:extLst>
              <a:ext uri="{FF2B5EF4-FFF2-40B4-BE49-F238E27FC236}">
                <a16:creationId xmlns:a16="http://schemas.microsoft.com/office/drawing/2014/main" id="{0F9806E9-3847-794E-8716-6D51047FCE70}"/>
              </a:ext>
            </a:extLst>
          </p:cNvPr>
          <p:cNvSpPr/>
          <p:nvPr/>
        </p:nvSpPr>
        <p:spPr>
          <a:xfrm>
            <a:off x="5535800" y="2924944"/>
            <a:ext cx="2235900" cy="1199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Zelfbevorderende gedachten</a:t>
            </a:r>
            <a:endParaRPr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B8C21145-CE44-184D-917D-E68A501B72B8}"/>
              </a:ext>
            </a:extLst>
          </p:cNvPr>
          <p:cNvSpPr/>
          <p:nvPr/>
        </p:nvSpPr>
        <p:spPr>
          <a:xfrm>
            <a:off x="3531350" y="3395169"/>
            <a:ext cx="1846800" cy="220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4DCF79ED-2EB7-DF40-95DD-78DC79E84D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007" y="4390676"/>
            <a:ext cx="757487" cy="84861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561C944-9B4D-BD49-9294-EDE63CBF9D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803" y="4402098"/>
            <a:ext cx="886295" cy="12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5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B: de percepties veranderen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/>
              <a:t>Terug naar jouw persoonlijke faalangstverhaal…</a:t>
            </a:r>
          </a:p>
          <a:p>
            <a:r>
              <a:rPr lang="nl-BE" sz="2400" dirty="0"/>
              <a:t>Welke zelfsaboterende gedachten waren de oorzaak van jouw angst?</a:t>
            </a:r>
          </a:p>
          <a:p>
            <a:r>
              <a:rPr lang="nl-BE" sz="2400" dirty="0"/>
              <a:t>Welke gedachte was bij deze gebeurtenis meer realistisch en redelijk geweest?</a:t>
            </a:r>
          </a:p>
          <a:p>
            <a:r>
              <a:rPr lang="nl-BE" sz="2400" dirty="0"/>
              <a:t>Waarom zijn deze gedachten realistischer voor jou? </a:t>
            </a:r>
          </a:p>
          <a:p>
            <a:r>
              <a:rPr lang="nl-BE" sz="2400" dirty="0"/>
              <a:t>Hoe zouden deze zelfbevorderende gedachten de gevolgen beïnvloed hebben? Welke veranderingen in gevoelens, denken en gedrag zouden er opgetreden zijn? </a:t>
            </a:r>
          </a:p>
        </p:txBody>
      </p:sp>
    </p:spTree>
    <p:extLst>
      <p:ext uri="{BB962C8B-B14F-4D97-AF65-F5344CB8AC3E}">
        <p14:creationId xmlns:p14="http://schemas.microsoft.com/office/powerpoint/2010/main" val="239507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C: de gevolgen veranderen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/>
              <a:t>Meerdere strategieën:</a:t>
            </a:r>
          </a:p>
          <a:p>
            <a:r>
              <a:rPr lang="nl-BE" sz="2400" dirty="0"/>
              <a:t>het gebruik maken van relaxatie- en ademhalingsoefeningen</a:t>
            </a:r>
          </a:p>
          <a:p>
            <a:r>
              <a:rPr lang="nl-BE" sz="2400" dirty="0"/>
              <a:t>het delen van je faalangst met iemand uit de nabije omgeving</a:t>
            </a:r>
          </a:p>
          <a:p>
            <a:r>
              <a:rPr lang="nl-BE" sz="2400" dirty="0"/>
              <a:t>het erkennen van de gevoelens</a:t>
            </a:r>
          </a:p>
          <a:p>
            <a:r>
              <a:rPr lang="nl-BE" sz="2400" dirty="0"/>
              <a:t>het uitstellen van de gevoelens</a:t>
            </a:r>
          </a:p>
          <a:p>
            <a:r>
              <a:rPr lang="nl-BE" sz="2400" dirty="0"/>
              <a:t>het stoppen van negatieve gedachten</a:t>
            </a:r>
          </a:p>
        </p:txBody>
      </p:sp>
    </p:spTree>
    <p:extLst>
      <p:ext uri="{BB962C8B-B14F-4D97-AF65-F5344CB8AC3E}">
        <p14:creationId xmlns:p14="http://schemas.microsoft.com/office/powerpoint/2010/main" val="291555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Leerlingen kunnen negatieve angststrategieën benoemen</a:t>
            </a:r>
          </a:p>
          <a:p>
            <a:r>
              <a:rPr lang="nl-BE" dirty="0"/>
              <a:t>Leerlingen kunnen faalangst definiëren</a:t>
            </a:r>
          </a:p>
          <a:p>
            <a:r>
              <a:rPr lang="nl-BE" dirty="0"/>
              <a:t>Leerlingen kunnen ABC-model (stapsgewijs) toepassen op schoolse situaties</a:t>
            </a:r>
          </a:p>
        </p:txBody>
      </p:sp>
    </p:spTree>
    <p:extLst>
      <p:ext uri="{BB962C8B-B14F-4D97-AF65-F5344CB8AC3E}">
        <p14:creationId xmlns:p14="http://schemas.microsoft.com/office/powerpoint/2010/main" val="339632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C: de gevolgen veranderen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dirty="0"/>
              <a:t>Terug naar jouw persoonlijke faalangstverhaal…</a:t>
            </a:r>
          </a:p>
          <a:p>
            <a:r>
              <a:rPr lang="nl-BE" dirty="0"/>
              <a:t>Welke strategieën had jij bij deze gebeurtenis kunnen inzetten? </a:t>
            </a:r>
          </a:p>
          <a:p>
            <a:r>
              <a:rPr lang="nl-BE" dirty="0"/>
              <a:t>Waarom zou deze strategie jou geholpen hebben? </a:t>
            </a:r>
          </a:p>
        </p:txBody>
      </p:sp>
    </p:spTree>
    <p:extLst>
      <p:ext uri="{BB962C8B-B14F-4D97-AF65-F5344CB8AC3E}">
        <p14:creationId xmlns:p14="http://schemas.microsoft.com/office/powerpoint/2010/main" val="262548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B45D896-DAB6-664B-8D45-11BD48088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462" y="-387424"/>
            <a:ext cx="5313866" cy="2492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665312"/>
            <a:ext cx="5112568" cy="648072"/>
          </a:xfrm>
        </p:spPr>
        <p:txBody>
          <a:bodyPr>
            <a:normAutofit/>
          </a:bodyPr>
          <a:lstStyle/>
          <a:p>
            <a:r>
              <a:rPr lang="nl-BE" sz="3500" dirty="0"/>
              <a:t>Zelfeffectiviteit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1340021"/>
            <a:ext cx="5112568" cy="621435"/>
          </a:xfrm>
        </p:spPr>
        <p:txBody>
          <a:bodyPr>
            <a:normAutofit/>
          </a:bodyPr>
          <a:lstStyle/>
          <a:p>
            <a:r>
              <a:rPr lang="nl-BE" sz="2100" dirty="0"/>
              <a:t>Les 3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7506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De leerlingen weten wat zelfeffectiviteit inhoudt</a:t>
            </a:r>
          </a:p>
          <a:p>
            <a:r>
              <a:rPr lang="nl-BE" dirty="0"/>
              <a:t>De leerlingen staan kritisch tegenover hun eigen studeergewoontes</a:t>
            </a:r>
          </a:p>
          <a:p>
            <a:r>
              <a:rPr lang="nl-BE" dirty="0"/>
              <a:t>De leerlingen staan kritisch tegenover goede studeergewoontes</a:t>
            </a:r>
          </a:p>
          <a:p>
            <a:r>
              <a:rPr lang="nl-BE" dirty="0"/>
              <a:t>De leerlingen hebben vertrouwen in hun studiegewoontes, als ze goed zijn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349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Zelfeffectiviteit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sz="2400" dirty="0"/>
              <a:t>= vertrouwen in jezelf om te slagen in een concrete taak </a:t>
            </a:r>
          </a:p>
          <a:p>
            <a:r>
              <a:rPr lang="nl-BE" sz="2400" dirty="0"/>
              <a:t>= een persoonlijke energiebron</a:t>
            </a:r>
          </a:p>
          <a:p>
            <a:r>
              <a:rPr lang="nl-BE" sz="2400" dirty="0"/>
              <a:t>Kennis uit het verleden wordt geactiveerd</a:t>
            </a:r>
          </a:p>
          <a:p>
            <a:r>
              <a:rPr lang="nl-BE" sz="2400" dirty="0"/>
              <a:t>Ontstaan lage zelfeffectiviteit</a:t>
            </a:r>
          </a:p>
          <a:p>
            <a:pPr lvl="1"/>
            <a:r>
              <a:rPr lang="nl-BE" sz="2000" dirty="0"/>
              <a:t>Minder studievaardigheden</a:t>
            </a:r>
          </a:p>
          <a:p>
            <a:pPr lvl="1"/>
            <a:r>
              <a:rPr lang="nl-BE" sz="2000" dirty="0"/>
              <a:t>Ontbrekende kennis </a:t>
            </a:r>
          </a:p>
          <a:p>
            <a:pPr lvl="1"/>
            <a:r>
              <a:rPr lang="nl-BE" sz="2000" dirty="0"/>
              <a:t>Toewijzen van slagen of falen aan verkeerde factoren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1578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Eigen studeergewoontes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nl-BE" sz="2200" dirty="0"/>
              <a:t>Een planning?</a:t>
            </a:r>
          </a:p>
          <a:p>
            <a:pPr lvl="1">
              <a:spcAft>
                <a:spcPts val="800"/>
              </a:spcAft>
            </a:pPr>
            <a:r>
              <a:rPr lang="nl-BE" sz="1700" dirty="0"/>
              <a:t>Wat staat hier in?</a:t>
            </a:r>
          </a:p>
          <a:p>
            <a:pPr>
              <a:spcAft>
                <a:spcPts val="400"/>
              </a:spcAft>
            </a:pPr>
            <a:r>
              <a:rPr lang="nl-BE" sz="2200" dirty="0"/>
              <a:t>Waar?</a:t>
            </a:r>
          </a:p>
          <a:p>
            <a:pPr lvl="1">
              <a:spcAft>
                <a:spcPts val="400"/>
              </a:spcAft>
            </a:pPr>
            <a:r>
              <a:rPr lang="nl-BE" sz="1700" dirty="0"/>
              <a:t>In je kamer? Aan een bureau, in een bed of in de zetel?  </a:t>
            </a:r>
            <a:br>
              <a:rPr lang="nl-BE" sz="1700" dirty="0"/>
            </a:br>
            <a:r>
              <a:rPr lang="nl-BE" sz="1700" dirty="0"/>
              <a:t>In de woonkamer? Op school? ...</a:t>
            </a:r>
          </a:p>
          <a:p>
            <a:pPr>
              <a:spcAft>
                <a:spcPts val="400"/>
              </a:spcAft>
            </a:pPr>
            <a:r>
              <a:rPr lang="nl-BE" sz="2200" dirty="0"/>
              <a:t>Wanneer?</a:t>
            </a:r>
          </a:p>
          <a:p>
            <a:pPr lvl="1">
              <a:spcAft>
                <a:spcPts val="800"/>
              </a:spcAft>
            </a:pPr>
            <a:r>
              <a:rPr lang="nl-BE" sz="1700" dirty="0"/>
              <a:t>Meteen na school? Net voor het slapen? ‘s Ochtends? Tijdens de lessen? ...</a:t>
            </a:r>
          </a:p>
          <a:p>
            <a:pPr>
              <a:spcAft>
                <a:spcPts val="400"/>
              </a:spcAft>
            </a:pPr>
            <a:r>
              <a:rPr lang="nl-BE" sz="2200" dirty="0"/>
              <a:t>Hoe?</a:t>
            </a:r>
          </a:p>
          <a:p>
            <a:pPr lvl="1">
              <a:spcAft>
                <a:spcPts val="400"/>
              </a:spcAft>
            </a:pPr>
            <a:r>
              <a:rPr lang="nl-BE" sz="1700" dirty="0"/>
              <a:t>In stilte? Met muziek? </a:t>
            </a:r>
          </a:p>
          <a:p>
            <a:pPr lvl="1">
              <a:spcAft>
                <a:spcPts val="800"/>
              </a:spcAft>
            </a:pPr>
            <a:r>
              <a:rPr lang="nl-BE" sz="1700" dirty="0"/>
              <a:t>A.d.h.v. schema’s? Ondervragen?</a:t>
            </a:r>
          </a:p>
          <a:p>
            <a:pPr>
              <a:spcAft>
                <a:spcPts val="600"/>
              </a:spcAft>
            </a:pPr>
            <a:r>
              <a:rPr lang="nl-BE" sz="2400" dirty="0"/>
              <a:t>Wat leidt jou af tijdens het studeren?</a:t>
            </a:r>
          </a:p>
          <a:p>
            <a:pPr>
              <a:spcAft>
                <a:spcPts val="800"/>
              </a:spcAft>
            </a:pPr>
            <a:r>
              <a:rPr lang="nl-BE" sz="2400" dirty="0"/>
              <a:t>...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310E2E-7114-8942-A6ED-99A1C1DFC8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922453"/>
            <a:ext cx="1983531" cy="16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58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Goede studeergewoontes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5 goede studeergewoontes neerschrijven</a:t>
            </a:r>
          </a:p>
          <a:p>
            <a:r>
              <a:rPr lang="nl-BE" dirty="0"/>
              <a:t>Ordenen volgens plan van aanpak</a:t>
            </a:r>
          </a:p>
        </p:txBody>
      </p:sp>
      <p:pic>
        <p:nvPicPr>
          <p:cNvPr id="5" name="Shape 87">
            <a:extLst>
              <a:ext uri="{FF2B5EF4-FFF2-40B4-BE49-F238E27FC236}">
                <a16:creationId xmlns:a16="http://schemas.microsoft.com/office/drawing/2014/main" id="{E05BCD25-6CD9-4E4C-AA4A-A26041C25344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616" y="3450780"/>
            <a:ext cx="3428488" cy="249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44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Eigen vs. goede studeergewoontes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Welke studeergewoonte paste jij al ooit toe? </a:t>
            </a:r>
          </a:p>
        </p:txBody>
      </p:sp>
      <p:pic>
        <p:nvPicPr>
          <p:cNvPr id="5" name="Shape 94">
            <a:extLst>
              <a:ext uri="{FF2B5EF4-FFF2-40B4-BE49-F238E27FC236}">
                <a16:creationId xmlns:a16="http://schemas.microsoft.com/office/drawing/2014/main" id="{8D89FDB2-4A8D-C24A-BB09-91EE3D4E7FD2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573" y="3471729"/>
            <a:ext cx="3754575" cy="249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33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Thuisopdracht: mijn toets- of taakvoorbereiding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Je studeergedrag gedetailleerd uitschrijven</a:t>
            </a:r>
          </a:p>
          <a:p>
            <a:pPr lvl="1"/>
            <a:r>
              <a:rPr lang="nl-BE" dirty="0"/>
              <a:t>Waar?</a:t>
            </a:r>
          </a:p>
          <a:p>
            <a:pPr lvl="1"/>
            <a:r>
              <a:rPr lang="nl-BE" dirty="0"/>
              <a:t>Wanneer?</a:t>
            </a:r>
          </a:p>
          <a:p>
            <a:pPr lvl="1"/>
            <a:r>
              <a:rPr lang="nl-BE" dirty="0"/>
              <a:t>Hoe?</a:t>
            </a:r>
          </a:p>
          <a:p>
            <a:pPr lvl="1"/>
            <a:r>
              <a:rPr lang="nl-BE" dirty="0"/>
              <a:t>Pauzes?</a:t>
            </a:r>
          </a:p>
          <a:p>
            <a:pPr lvl="1"/>
            <a:r>
              <a:rPr lang="nl-BE" dirty="0"/>
              <a:t>...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9FB8DD-5979-BD46-8331-7F98F8E0B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520" y="256490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B45D896-DAB6-664B-8D45-11BD48088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462" y="-387424"/>
            <a:ext cx="5313866" cy="2492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665312"/>
            <a:ext cx="5112568" cy="648072"/>
          </a:xfrm>
        </p:spPr>
        <p:txBody>
          <a:bodyPr>
            <a:normAutofit/>
          </a:bodyPr>
          <a:lstStyle/>
          <a:p>
            <a:r>
              <a:rPr lang="nl-BE" sz="3500" dirty="0"/>
              <a:t>Zelfeffectiviteit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1340021"/>
            <a:ext cx="5112568" cy="621435"/>
          </a:xfrm>
        </p:spPr>
        <p:txBody>
          <a:bodyPr>
            <a:normAutofit/>
          </a:bodyPr>
          <a:lstStyle/>
          <a:p>
            <a:r>
              <a:rPr lang="nl-BE" sz="2100" dirty="0"/>
              <a:t>Les 4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7913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sz="2400" dirty="0"/>
              <a:t>De leerlingen reflecteren over hun eigen studeergewoontes</a:t>
            </a:r>
          </a:p>
          <a:p>
            <a:r>
              <a:rPr lang="nl-BE" sz="2400" dirty="0"/>
              <a:t>De leerlingen kunnen vanuit een growth mindset denken en handelen</a:t>
            </a:r>
          </a:p>
          <a:p>
            <a:r>
              <a:rPr lang="nl-BE" sz="2400" dirty="0"/>
              <a:t>De leerlingen vatten negatieve ervaringen en tegenvallende resultaten op als positieve leermomenten</a:t>
            </a:r>
          </a:p>
          <a:p>
            <a:r>
              <a:rPr lang="nl-BE" sz="2400" dirty="0"/>
              <a:t>De leerlingen weten waar ze terecht kunnen voor eventuele vervolghulp</a:t>
            </a:r>
          </a:p>
        </p:txBody>
      </p:sp>
    </p:spTree>
    <p:extLst>
      <p:ext uri="{BB962C8B-B14F-4D97-AF65-F5344CB8AC3E}">
        <p14:creationId xmlns:p14="http://schemas.microsoft.com/office/powerpoint/2010/main" val="77088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Op een negatieve manier omgaan met faalangst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dirty="0"/>
              <a:t>Wat denk jij dat kenmerken zijn van leerlingen die negatief omgaan met faalangst? </a:t>
            </a:r>
            <a:br>
              <a:rPr lang="nl-BE" dirty="0"/>
            </a:br>
            <a:r>
              <a:rPr lang="nl-BE" dirty="0"/>
              <a:t>Hoe denken, voelen, gedragen,… zij zich?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Noteer vijf voorbeelden.  </a:t>
            </a:r>
          </a:p>
        </p:txBody>
      </p:sp>
    </p:spTree>
    <p:extLst>
      <p:ext uri="{BB962C8B-B14F-4D97-AF65-F5344CB8AC3E}">
        <p14:creationId xmlns:p14="http://schemas.microsoft.com/office/powerpoint/2010/main" val="132103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Reflecteren op studeergewoontes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r>
              <a:rPr lang="nl-BE" dirty="0"/>
              <a:t>Vergelijk jullie studeergewoontes</a:t>
            </a:r>
          </a:p>
          <a:p>
            <a:r>
              <a:rPr lang="nl-BE" dirty="0"/>
              <a:t>Vergelijk met jullie top 5 studeergewoontes</a:t>
            </a:r>
          </a:p>
          <a:p>
            <a:r>
              <a:rPr lang="nl-BE" dirty="0"/>
              <a:t>Geef elkaar en jezelf een compliment</a:t>
            </a:r>
          </a:p>
        </p:txBody>
      </p:sp>
      <p:pic>
        <p:nvPicPr>
          <p:cNvPr id="4" name="Shape 73">
            <a:extLst>
              <a:ext uri="{FF2B5EF4-FFF2-40B4-BE49-F238E27FC236}">
                <a16:creationId xmlns:a16="http://schemas.microsoft.com/office/drawing/2014/main" id="{D0DE6353-C05D-7B48-AB6D-7E9CCC97B163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969663"/>
            <a:ext cx="3981825" cy="2123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12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Fixed mindset en growth mindset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D853CF-5919-DA43-8F78-857DD80F55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23" y="1838217"/>
            <a:ext cx="6463474" cy="41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8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75CE31FD-4B2C-564D-AA04-6DBE3FF53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01316"/>
            <a:ext cx="8884920" cy="3771900"/>
          </a:xfrm>
        </p:spPr>
      </p:pic>
    </p:spTree>
    <p:extLst>
      <p:ext uri="{BB962C8B-B14F-4D97-AF65-F5344CB8AC3E}">
        <p14:creationId xmlns:p14="http://schemas.microsoft.com/office/powerpoint/2010/main" val="1824059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7BA0FD3E-2433-7D4E-B0CD-757448FF3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289800" cy="5099304"/>
          </a:xfrm>
        </p:spPr>
      </p:pic>
    </p:spTree>
    <p:extLst>
      <p:ext uri="{BB962C8B-B14F-4D97-AF65-F5344CB8AC3E}">
        <p14:creationId xmlns:p14="http://schemas.microsoft.com/office/powerpoint/2010/main" val="663919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Fixed en growth mindset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3781048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/>
              <a:t>Je krijgt een taak van de leerkracht waarbij je geen enkel idee hebt hoe je hier aan moet beginnen.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Denk vanuit een </a:t>
            </a:r>
            <a:br>
              <a:rPr lang="nl-BE" dirty="0"/>
            </a:br>
            <a:r>
              <a:rPr lang="nl-BE" dirty="0"/>
              <a:t>growth mindset!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2BC835B-B23B-AF47-9356-28882B7D2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623" y="1881212"/>
            <a:ext cx="3479801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3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kan ik terecht?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>
              <a:spcAft>
                <a:spcPts val="1400"/>
              </a:spcAft>
            </a:pPr>
            <a:r>
              <a:rPr lang="nl-BE" sz="2400" dirty="0"/>
              <a:t>CLB</a:t>
            </a:r>
          </a:p>
          <a:p>
            <a:pPr>
              <a:spcAft>
                <a:spcPts val="1400"/>
              </a:spcAft>
            </a:pPr>
            <a:r>
              <a:rPr lang="nl-BE" sz="2400" dirty="0"/>
              <a:t>Universiteit, hogeschool</a:t>
            </a:r>
          </a:p>
          <a:p>
            <a:pPr>
              <a:spcAft>
                <a:spcPts val="1400"/>
              </a:spcAft>
            </a:pPr>
            <a:r>
              <a:rPr lang="nl-BE" sz="2400" dirty="0"/>
              <a:t>CVO, SYNTRA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nl-BE" sz="1800" dirty="0"/>
              <a:t>→ Zie Onderwijskiezer</a:t>
            </a:r>
          </a:p>
          <a:p>
            <a:pPr>
              <a:spcAft>
                <a:spcPts val="1400"/>
              </a:spcAft>
            </a:pPr>
            <a:r>
              <a:rPr lang="nl-BE" sz="2400" dirty="0"/>
              <a:t>Gespecialiseerde organisaties</a:t>
            </a:r>
          </a:p>
          <a:p>
            <a:pPr>
              <a:spcAft>
                <a:spcPts val="1400"/>
              </a:spcAft>
            </a:pPr>
            <a:r>
              <a:rPr lang="nl-BE" sz="2400" dirty="0"/>
              <a:t>Zelfstandige psychologen of </a:t>
            </a:r>
            <a:br>
              <a:rPr lang="nl-BE" sz="2400" dirty="0"/>
            </a:br>
            <a:r>
              <a:rPr lang="nl-BE" sz="2400" dirty="0"/>
              <a:t>orthopedagogen</a:t>
            </a:r>
          </a:p>
          <a:p>
            <a:pPr>
              <a:spcAft>
                <a:spcPts val="1400"/>
              </a:spcAft>
            </a:pPr>
            <a:r>
              <a:rPr lang="nl-BE" sz="2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14888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neem ik mee?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>
              <a:spcAft>
                <a:spcPts val="1400"/>
              </a:spcAft>
            </a:pPr>
            <a:r>
              <a:rPr lang="nl-BE" dirty="0"/>
              <a:t>Faalangst</a:t>
            </a:r>
          </a:p>
          <a:p>
            <a:pPr>
              <a:spcAft>
                <a:spcPts val="1400"/>
              </a:spcAft>
            </a:pPr>
            <a:r>
              <a:rPr lang="nl-BE" dirty="0"/>
              <a:t>Zelfeffectiviteit</a:t>
            </a:r>
          </a:p>
        </p:txBody>
      </p:sp>
      <p:pic>
        <p:nvPicPr>
          <p:cNvPr id="4" name="Shape 112">
            <a:extLst>
              <a:ext uri="{FF2B5EF4-FFF2-40B4-BE49-F238E27FC236}">
                <a16:creationId xmlns:a16="http://schemas.microsoft.com/office/drawing/2014/main" id="{C2542A20-2057-0C40-9532-95AA9807EF56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4365555"/>
            <a:ext cx="4239375" cy="158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4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Op een negatieve manier omgaan met faalangst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/>
              <a:t>Leerlingen die negatief omgaan met faalangst…:</a:t>
            </a:r>
          </a:p>
          <a:p>
            <a:r>
              <a:rPr lang="nl-BE" sz="2400" dirty="0"/>
              <a:t>… hebben behoefte aan technieken om om te gaan met angst en hun zorgen te verminderen </a:t>
            </a:r>
          </a:p>
          <a:p>
            <a:r>
              <a:rPr lang="nl-BE" sz="2400" dirty="0"/>
              <a:t>… vinden het moeilijk om hun werkelijke kennis en vaardigheden te tonen</a:t>
            </a:r>
          </a:p>
          <a:p>
            <a:r>
              <a:rPr lang="nl-BE" sz="2400" dirty="0"/>
              <a:t>… maken zich zorgen over hoe ze het er vanaf gaan brengen</a:t>
            </a:r>
          </a:p>
          <a:p>
            <a:r>
              <a:rPr lang="nl-BE" sz="2400" dirty="0"/>
              <a:t>… hebben negatieve gedachten en twijfels over hun bekwaamheid, hun intelligentie, hun prestaties en hun kans op succes</a:t>
            </a:r>
          </a:p>
        </p:txBody>
      </p:sp>
    </p:spTree>
    <p:extLst>
      <p:ext uri="{BB962C8B-B14F-4D97-AF65-F5344CB8AC3E}">
        <p14:creationId xmlns:p14="http://schemas.microsoft.com/office/powerpoint/2010/main" val="391849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Op een positieve manier omgaan met faalangst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dirty="0"/>
              <a:t>Leerlingen die positief omgaan met faalangst…:</a:t>
            </a:r>
          </a:p>
          <a:p>
            <a:r>
              <a:rPr lang="nl-BE" sz="2400" dirty="0"/>
              <a:t>… zijn beter in staat hun aandacht en inspanningen te focussen op de taak in kwestie</a:t>
            </a:r>
          </a:p>
          <a:p>
            <a:r>
              <a:rPr lang="nl-BE" sz="2400" dirty="0"/>
              <a:t>… zijn minder snel afgeleid bij het afwerken van </a:t>
            </a:r>
            <a:br>
              <a:rPr lang="nl-BE" sz="2400" dirty="0"/>
            </a:br>
            <a:r>
              <a:rPr lang="nl-BE" sz="2400" dirty="0"/>
              <a:t>schoolse taken</a:t>
            </a:r>
          </a:p>
          <a:p>
            <a:r>
              <a:rPr lang="nl-BE" sz="2400" dirty="0"/>
              <a:t>… zijn blijer en gezonder en genieten van hun schoolervaring</a:t>
            </a:r>
          </a:p>
          <a:p>
            <a:r>
              <a:rPr lang="nl-BE" sz="2400" dirty="0"/>
              <a:t>… hebben meer vertrouwen, zijn bereid risico’s te nemen en engageren zich meer  voor schoolse taken</a:t>
            </a:r>
          </a:p>
        </p:txBody>
      </p:sp>
    </p:spTree>
    <p:extLst>
      <p:ext uri="{BB962C8B-B14F-4D97-AF65-F5344CB8AC3E}">
        <p14:creationId xmlns:p14="http://schemas.microsoft.com/office/powerpoint/2010/main" val="214920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Definiëren van faalangst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475984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nl-BE" dirty="0"/>
              <a:t>Wat betekent faalangst voor jou? </a:t>
            </a:r>
          </a:p>
          <a:p>
            <a:pPr>
              <a:spcAft>
                <a:spcPts val="900"/>
              </a:spcAft>
            </a:pPr>
            <a:endParaRPr lang="nl-BE" dirty="0"/>
          </a:p>
          <a:p>
            <a:pPr>
              <a:spcAft>
                <a:spcPts val="900"/>
              </a:spcAft>
            </a:pPr>
            <a:r>
              <a:rPr lang="nl-BE" dirty="0"/>
              <a:t>Maak een persoonlijke definitie van faalangst.</a:t>
            </a:r>
          </a:p>
        </p:txBody>
      </p:sp>
    </p:spTree>
    <p:extLst>
      <p:ext uri="{BB962C8B-B14F-4D97-AF65-F5344CB8AC3E}">
        <p14:creationId xmlns:p14="http://schemas.microsoft.com/office/powerpoint/2010/main" val="135744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ABC-model van angst</a:t>
            </a:r>
          </a:p>
        </p:txBody>
      </p:sp>
      <p:sp>
        <p:nvSpPr>
          <p:cNvPr id="4" name="Shape 97">
            <a:extLst>
              <a:ext uri="{FF2B5EF4-FFF2-40B4-BE49-F238E27FC236}">
                <a16:creationId xmlns:a16="http://schemas.microsoft.com/office/drawing/2014/main" id="{DEE53990-FFD7-7D4D-823D-C49F9816CFFB}"/>
              </a:ext>
            </a:extLst>
          </p:cNvPr>
          <p:cNvSpPr>
            <a:spLocks noChangeAspect="1"/>
          </p:cNvSpPr>
          <p:nvPr/>
        </p:nvSpPr>
        <p:spPr>
          <a:xfrm>
            <a:off x="832874" y="3284984"/>
            <a:ext cx="1631400" cy="930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6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2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A</a:t>
            </a:r>
            <a:endParaRPr sz="32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Gebeurtenis</a:t>
            </a:r>
            <a:endParaRPr sz="1600" b="0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Shape 98">
            <a:extLst>
              <a:ext uri="{FF2B5EF4-FFF2-40B4-BE49-F238E27FC236}">
                <a16:creationId xmlns:a16="http://schemas.microsoft.com/office/drawing/2014/main" id="{89FBD59F-1069-3B47-8584-9274F4EFF81B}"/>
              </a:ext>
            </a:extLst>
          </p:cNvPr>
          <p:cNvSpPr>
            <a:spLocks noChangeAspect="1"/>
          </p:cNvSpPr>
          <p:nvPr/>
        </p:nvSpPr>
        <p:spPr>
          <a:xfrm>
            <a:off x="3710549" y="3284984"/>
            <a:ext cx="1631400" cy="930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6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2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B</a:t>
            </a:r>
            <a:endParaRPr sz="32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Perceptie</a:t>
            </a:r>
            <a:endParaRPr sz="1600" b="0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Shape 99">
            <a:extLst>
              <a:ext uri="{FF2B5EF4-FFF2-40B4-BE49-F238E27FC236}">
                <a16:creationId xmlns:a16="http://schemas.microsoft.com/office/drawing/2014/main" id="{08CEC748-5D0E-FD40-B1A2-F87711735677}"/>
              </a:ext>
            </a:extLst>
          </p:cNvPr>
          <p:cNvSpPr>
            <a:spLocks noChangeAspect="1"/>
          </p:cNvSpPr>
          <p:nvPr/>
        </p:nvSpPr>
        <p:spPr>
          <a:xfrm>
            <a:off x="6588224" y="3284984"/>
            <a:ext cx="1631400" cy="9309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6000" rIns="91425" bIns="9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" sz="32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Gevolgen</a:t>
            </a:r>
            <a:endParaRPr sz="1600" b="0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Shape 100">
            <a:extLst>
              <a:ext uri="{FF2B5EF4-FFF2-40B4-BE49-F238E27FC236}">
                <a16:creationId xmlns:a16="http://schemas.microsoft.com/office/drawing/2014/main" id="{020D65D6-8FA1-6040-A7C0-2D3C0BDFBD72}"/>
              </a:ext>
            </a:extLst>
          </p:cNvPr>
          <p:cNvSpPr/>
          <p:nvPr/>
        </p:nvSpPr>
        <p:spPr>
          <a:xfrm>
            <a:off x="2718000" y="3630459"/>
            <a:ext cx="72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01">
            <a:extLst>
              <a:ext uri="{FF2B5EF4-FFF2-40B4-BE49-F238E27FC236}">
                <a16:creationId xmlns:a16="http://schemas.microsoft.com/office/drawing/2014/main" id="{C23DA466-B937-C947-89DD-8C97552F8748}"/>
              </a:ext>
            </a:extLst>
          </p:cNvPr>
          <p:cNvSpPr/>
          <p:nvPr/>
        </p:nvSpPr>
        <p:spPr>
          <a:xfrm>
            <a:off x="5598000" y="3630459"/>
            <a:ext cx="72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4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A: gebeurtenissen die </a:t>
            </a:r>
            <a:br>
              <a:rPr lang="nl-BE" dirty="0"/>
            </a:br>
            <a:r>
              <a:rPr lang="nl-BE" dirty="0"/>
              <a:t>    faalangstig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dirty="0"/>
              <a:t>Wanneer voel jij je faalangstig? </a:t>
            </a:r>
            <a:br>
              <a:rPr lang="nl-BE" dirty="0"/>
            </a:br>
            <a:r>
              <a:rPr lang="nl-BE" dirty="0"/>
              <a:t>In welke situaties voel jij paniek?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Noteer drie gebeurtenissen.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113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B: percepties die </a:t>
            </a:r>
            <a:br>
              <a:rPr lang="nl-BE" dirty="0"/>
            </a:br>
            <a:r>
              <a:rPr lang="nl-BE" dirty="0"/>
              <a:t>    faalangstig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" y="1761328"/>
            <a:ext cx="818388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dirty="0"/>
              <a:t>Hoe ervaar jij deze gebeurtenissen? </a:t>
            </a:r>
            <a:br>
              <a:rPr lang="nl-BE" dirty="0"/>
            </a:br>
            <a:r>
              <a:rPr lang="nl-BE" dirty="0"/>
              <a:t>Waarom maken ze jou faalangstig?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Noteer bij elke gebeurtenis de bijhorende percepties (indrukken, verwachtingen). </a:t>
            </a:r>
          </a:p>
        </p:txBody>
      </p:sp>
    </p:spTree>
    <p:extLst>
      <p:ext uri="{BB962C8B-B14F-4D97-AF65-F5344CB8AC3E}">
        <p14:creationId xmlns:p14="http://schemas.microsoft.com/office/powerpoint/2010/main" val="3552463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lumbus PP01">
  <a:themeElements>
    <a:clrScheme name="Columbus">
      <a:dk1>
        <a:srgbClr val="000000"/>
      </a:dk1>
      <a:lt1>
        <a:srgbClr val="FFFFFF"/>
      </a:lt1>
      <a:dk2>
        <a:srgbClr val="BDA150"/>
      </a:dk2>
      <a:lt2>
        <a:srgbClr val="F8F7F0"/>
      </a:lt2>
      <a:accent1>
        <a:srgbClr val="BDA150"/>
      </a:accent1>
      <a:accent2>
        <a:srgbClr val="BDA150"/>
      </a:accent2>
      <a:accent3>
        <a:srgbClr val="BDA150"/>
      </a:accent3>
      <a:accent4>
        <a:srgbClr val="BDA150"/>
      </a:accent4>
      <a:accent5>
        <a:srgbClr val="BDA150"/>
      </a:accent5>
      <a:accent6>
        <a:srgbClr val="BDA150"/>
      </a:accent6>
      <a:hlink>
        <a:srgbClr val="029FD3"/>
      </a:hlink>
      <a:folHlink>
        <a:srgbClr val="029FD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umbus PP01" id="{41ECD6DF-2DC1-0A4A-9199-5B49BD4C3A45}" vid="{954D7D2A-6541-4640-A1AB-D530E64691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Columbus PP01</Template>
  <TotalTime>517</TotalTime>
  <Words>694</Words>
  <Application>Microsoft Office PowerPoint</Application>
  <PresentationFormat>Diavoorstelling (4:3)</PresentationFormat>
  <Paragraphs>192</Paragraphs>
  <Slides>36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Verdana</vt:lpstr>
      <vt:lpstr>Wingdings 2</vt:lpstr>
      <vt:lpstr>Columbus PP01</vt:lpstr>
      <vt:lpstr>Zelfvertrouwen &amp; faalangst</vt:lpstr>
      <vt:lpstr>Doelen </vt:lpstr>
      <vt:lpstr>Op een negatieve manier omgaan met faalangst</vt:lpstr>
      <vt:lpstr>Op een negatieve manier omgaan met faalangst</vt:lpstr>
      <vt:lpstr>Op een positieve manier omgaan met faalangst</vt:lpstr>
      <vt:lpstr>Definiëren van faalangst</vt:lpstr>
      <vt:lpstr>ABC-model van angst</vt:lpstr>
      <vt:lpstr>A: gebeurtenissen die      faalangstig maken</vt:lpstr>
      <vt:lpstr>B: percepties die      faalangstig maken</vt:lpstr>
      <vt:lpstr>C: gevolgen van      faalangstig zijn</vt:lpstr>
      <vt:lpstr>C: gevolgen van      faalangstig zijn</vt:lpstr>
      <vt:lpstr>Thuisopdracht</vt:lpstr>
      <vt:lpstr>Zelfvertrouwen &amp; faalangst</vt:lpstr>
      <vt:lpstr>Doelen </vt:lpstr>
      <vt:lpstr>Relaxatie</vt:lpstr>
      <vt:lpstr>Faalangst reduceren</vt:lpstr>
      <vt:lpstr>B: de percepties veranderen</vt:lpstr>
      <vt:lpstr>B: de percepties veranderen</vt:lpstr>
      <vt:lpstr>C: de gevolgen veranderen</vt:lpstr>
      <vt:lpstr>C: de gevolgen veranderen</vt:lpstr>
      <vt:lpstr>Zelfeffectiviteit</vt:lpstr>
      <vt:lpstr>Doelen </vt:lpstr>
      <vt:lpstr>Zelfeffectiviteit</vt:lpstr>
      <vt:lpstr>Eigen studeergewoontes</vt:lpstr>
      <vt:lpstr>Goede studeergewoontes</vt:lpstr>
      <vt:lpstr>Eigen vs. goede studeergewoontes</vt:lpstr>
      <vt:lpstr>Thuisopdracht: mijn toets- of taakvoorbereiding</vt:lpstr>
      <vt:lpstr>Zelfeffectiviteit</vt:lpstr>
      <vt:lpstr>Doelen </vt:lpstr>
      <vt:lpstr>Reflecteren op studeergewoontes</vt:lpstr>
      <vt:lpstr>Fixed mindset en growth mindset</vt:lpstr>
      <vt:lpstr>PowerPoint-presentatie</vt:lpstr>
      <vt:lpstr>PowerPoint-presentatie</vt:lpstr>
      <vt:lpstr>Fixed en growth mindset</vt:lpstr>
      <vt:lpstr>Waar kan ik terecht? </vt:lpstr>
      <vt:lpstr>Wat neem ik mee?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Tijdsbeheer</dc:title>
  <dc:creator>Windows-gebruiker</dc:creator>
  <cp:lastModifiedBy>Heleen Vander Beken</cp:lastModifiedBy>
  <cp:revision>68</cp:revision>
  <dcterms:created xsi:type="dcterms:W3CDTF">2018-03-17T20:06:05Z</dcterms:created>
  <dcterms:modified xsi:type="dcterms:W3CDTF">2019-03-01T13:08:42Z</dcterms:modified>
</cp:coreProperties>
</file>