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handoutMasterIdLst>
    <p:handoutMasterId r:id="rId35"/>
  </p:handout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B056EC-E8E9-44CC-B998-CFA73E6008AA}" v="1" dt="2019-03-01T12:43:33.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p:restoredTop sz="83289" autoAdjust="0"/>
  </p:normalViewPr>
  <p:slideViewPr>
    <p:cSldViewPr>
      <p:cViewPr varScale="1">
        <p:scale>
          <a:sx n="95" d="100"/>
          <a:sy n="95" d="100"/>
        </p:scale>
        <p:origin x="1842" y="78"/>
      </p:cViewPr>
      <p:guideLst>
        <p:guide orient="horz" pos="2160"/>
        <p:guide pos="2880"/>
      </p:guideLst>
    </p:cSldViewPr>
  </p:slideViewPr>
  <p:notesTextViewPr>
    <p:cViewPr>
      <p:scale>
        <a:sx n="1" d="1"/>
        <a:sy n="1" d="1"/>
      </p:scale>
      <p:origin x="0" y="0"/>
    </p:cViewPr>
  </p:notesTextViewPr>
  <p:notesViewPr>
    <p:cSldViewPr>
      <p:cViewPr varScale="1">
        <p:scale>
          <a:sx n="111" d="100"/>
          <a:sy n="111" d="100"/>
        </p:scale>
        <p:origin x="274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E2B1229-57B9-FE42-A9AF-FFFC0593200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a:extLst>
              <a:ext uri="{FF2B5EF4-FFF2-40B4-BE49-F238E27FC236}">
                <a16:creationId xmlns:a16="http://schemas.microsoft.com/office/drawing/2014/main" id="{29E15BBF-1290-D94D-B5AF-133AD7C108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C24546-E9A6-DE45-8E85-B50B5D5EC4D7}" type="datetimeFigureOut">
              <a:rPr lang="nl-BE" smtClean="0"/>
              <a:t>1/03/2019</a:t>
            </a:fld>
            <a:endParaRPr lang="nl-BE"/>
          </a:p>
        </p:txBody>
      </p:sp>
      <p:sp>
        <p:nvSpPr>
          <p:cNvPr id="4" name="Tijdelijke aanduiding voor voettekst 3">
            <a:extLst>
              <a:ext uri="{FF2B5EF4-FFF2-40B4-BE49-F238E27FC236}">
                <a16:creationId xmlns:a16="http://schemas.microsoft.com/office/drawing/2014/main" id="{3A9B093A-F72F-7E4B-8FAF-136F516EE0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a:extLst>
              <a:ext uri="{FF2B5EF4-FFF2-40B4-BE49-F238E27FC236}">
                <a16:creationId xmlns:a16="http://schemas.microsoft.com/office/drawing/2014/main" id="{F591239B-9775-C94C-92A9-D26C771809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E9EBCF-72F9-9846-96C8-BB15E158B983}" type="slidenum">
              <a:rPr lang="nl-BE" smtClean="0"/>
              <a:t>‹nr.›</a:t>
            </a:fld>
            <a:endParaRPr lang="nl-BE"/>
          </a:p>
        </p:txBody>
      </p:sp>
    </p:spTree>
    <p:extLst>
      <p:ext uri="{BB962C8B-B14F-4D97-AF65-F5344CB8AC3E}">
        <p14:creationId xmlns:p14="http://schemas.microsoft.com/office/powerpoint/2010/main" val="3129548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30A9C-737D-4997-9CEF-DC59867E8595}" type="datetimeFigureOut">
              <a:rPr lang="nl-BE" smtClean="0"/>
              <a:t>1/03/2019</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73E08-4FFE-4F81-ADBD-0F78C23296FC}" type="slidenum">
              <a:rPr lang="nl-BE" smtClean="0"/>
              <a:t>‹nr.›</a:t>
            </a:fld>
            <a:endParaRPr lang="nl-BE"/>
          </a:p>
        </p:txBody>
      </p:sp>
    </p:spTree>
    <p:extLst>
      <p:ext uri="{BB962C8B-B14F-4D97-AF65-F5344CB8AC3E}">
        <p14:creationId xmlns:p14="http://schemas.microsoft.com/office/powerpoint/2010/main" val="39177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Dit werk is </a:t>
            </a:r>
            <a:r>
              <a:rPr lang="nl-NL" sz="1200" kern="1200" dirty="0" err="1">
                <a:solidFill>
                  <a:schemeClr val="tx1"/>
                </a:solidFill>
                <a:effectLst/>
                <a:latin typeface="+mn-lt"/>
                <a:ea typeface="+mn-ea"/>
                <a:cs typeface="+mn-cs"/>
              </a:rPr>
              <a:t>gelicenseerd</a:t>
            </a:r>
            <a:r>
              <a:rPr lang="nl-NL" sz="1200" kern="1200" dirty="0">
                <a:solidFill>
                  <a:schemeClr val="tx1"/>
                </a:solidFill>
                <a:effectLst/>
                <a:latin typeface="+mn-lt"/>
                <a:ea typeface="+mn-ea"/>
                <a:cs typeface="+mn-cs"/>
              </a:rPr>
              <a:t> onder een Creative </a:t>
            </a:r>
            <a:r>
              <a:rPr lang="nl-NL" sz="1200" kern="1200" dirty="0" err="1">
                <a:solidFill>
                  <a:schemeClr val="tx1"/>
                </a:solidFill>
                <a:effectLst/>
                <a:latin typeface="+mn-lt"/>
                <a:ea typeface="+mn-ea"/>
                <a:cs typeface="+mn-cs"/>
              </a:rPr>
              <a:t>Commons</a:t>
            </a:r>
            <a:r>
              <a:rPr lang="nl-NL" sz="1200" kern="1200" dirty="0">
                <a:solidFill>
                  <a:schemeClr val="tx1"/>
                </a:solidFill>
                <a:effectLst/>
                <a:latin typeface="+mn-lt"/>
                <a:ea typeface="+mn-ea"/>
                <a:cs typeface="+mn-cs"/>
              </a:rPr>
              <a:t> Naamsvermelding-</a:t>
            </a:r>
            <a:r>
              <a:rPr lang="nl-NL" sz="1200" kern="1200" dirty="0" err="1">
                <a:solidFill>
                  <a:schemeClr val="tx1"/>
                </a:solidFill>
                <a:effectLst/>
                <a:latin typeface="+mn-lt"/>
                <a:ea typeface="+mn-ea"/>
                <a:cs typeface="+mn-cs"/>
              </a:rPr>
              <a:t>NietCommercieel</a:t>
            </a:r>
            <a:r>
              <a:rPr lang="nl-NL" sz="1200" kern="1200" dirty="0">
                <a:solidFill>
                  <a:schemeClr val="tx1"/>
                </a:solidFill>
                <a:effectLst/>
                <a:latin typeface="+mn-lt"/>
                <a:ea typeface="+mn-ea"/>
                <a:cs typeface="+mn-cs"/>
              </a:rPr>
              <a:t>-</a:t>
            </a:r>
            <a:r>
              <a:rPr lang="nl-NL" sz="1200" kern="1200" dirty="0" err="1">
                <a:solidFill>
                  <a:schemeClr val="tx1"/>
                </a:solidFill>
                <a:effectLst/>
                <a:latin typeface="+mn-lt"/>
                <a:ea typeface="+mn-ea"/>
                <a:cs typeface="+mn-cs"/>
              </a:rPr>
              <a:t>GelijkDelen</a:t>
            </a:r>
            <a:r>
              <a:rPr lang="nl-NL" sz="1200" kern="1200" dirty="0">
                <a:solidFill>
                  <a:schemeClr val="tx1"/>
                </a:solidFill>
                <a:effectLst/>
                <a:latin typeface="+mn-lt"/>
                <a:ea typeface="+mn-ea"/>
                <a:cs typeface="+mn-cs"/>
              </a:rPr>
              <a:t> 3.0 Nederland licentie. Bezoek http://creativecommons.org/licenses/by-nc-sa/3.0/nl/ om een kopie te zien van de licentie of stuur een brief naar Creative </a:t>
            </a:r>
            <a:r>
              <a:rPr lang="nl-NL" sz="1200" kern="1200" dirty="0" err="1">
                <a:solidFill>
                  <a:schemeClr val="tx1"/>
                </a:solidFill>
                <a:effectLst/>
                <a:latin typeface="+mn-lt"/>
                <a:ea typeface="+mn-ea"/>
                <a:cs typeface="+mn-cs"/>
              </a:rPr>
              <a:t>Commons</a:t>
            </a:r>
            <a:r>
              <a:rPr lang="nl-NL" sz="1200" kern="1200" dirty="0">
                <a:solidFill>
                  <a:schemeClr val="tx1"/>
                </a:solidFill>
                <a:effectLst/>
                <a:latin typeface="+mn-lt"/>
                <a:ea typeface="+mn-ea"/>
                <a:cs typeface="+mn-cs"/>
              </a:rPr>
              <a:t>, PO Box 1866, </a:t>
            </a:r>
            <a:r>
              <a:rPr lang="nl-NL" sz="1200" kern="1200" dirty="0" err="1">
                <a:solidFill>
                  <a:schemeClr val="tx1"/>
                </a:solidFill>
                <a:effectLst/>
                <a:latin typeface="+mn-lt"/>
                <a:ea typeface="+mn-ea"/>
                <a:cs typeface="+mn-cs"/>
              </a:rPr>
              <a:t>Mountain</a:t>
            </a:r>
            <a:r>
              <a:rPr lang="nl-NL" sz="1200" kern="1200" dirty="0">
                <a:solidFill>
                  <a:schemeClr val="tx1"/>
                </a:solidFill>
                <a:effectLst/>
                <a:latin typeface="+mn-lt"/>
                <a:ea typeface="+mn-ea"/>
                <a:cs typeface="+mn-cs"/>
              </a:rPr>
              <a:t> View, CA 94042, USA.</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Deze PowerPoint</a:t>
            </a:r>
            <a:r>
              <a:rPr lang="nl-NL" sz="1200" kern="1200" baseline="0" dirty="0">
                <a:solidFill>
                  <a:schemeClr val="tx1"/>
                </a:solidFill>
                <a:effectLst/>
                <a:latin typeface="+mn-lt"/>
                <a:ea typeface="+mn-ea"/>
                <a:cs typeface="+mn-cs"/>
              </a:rPr>
              <a:t> is gebaseerd op de map </a:t>
            </a:r>
            <a:r>
              <a:rPr lang="nl-NL" sz="1200" kern="1200" baseline="0" dirty="0" err="1">
                <a:solidFill>
                  <a:schemeClr val="tx1"/>
                </a:solidFill>
                <a:effectLst/>
                <a:latin typeface="+mn-lt"/>
                <a:ea typeface="+mn-ea"/>
                <a:cs typeface="+mn-cs"/>
              </a:rPr>
              <a:t>Succes@HogerOnderwijs</a:t>
            </a:r>
            <a:r>
              <a:rPr lang="nl-NL" sz="1200" kern="1200" baseline="0" dirty="0">
                <a:solidFill>
                  <a:schemeClr val="tx1"/>
                </a:solidFill>
                <a:effectLst/>
                <a:latin typeface="+mn-lt"/>
                <a:ea typeface="+mn-ea"/>
                <a:cs typeface="+mn-cs"/>
              </a:rPr>
              <a:t> van Dienst Studieadvies van KU Leuven. </a:t>
            </a:r>
            <a:endParaRPr lang="nl-BE" sz="1200" kern="1200" dirty="0">
              <a:solidFill>
                <a:schemeClr val="tx1"/>
              </a:solidFill>
              <a:effectLst/>
              <a:latin typeface="+mn-lt"/>
              <a:ea typeface="+mn-ea"/>
              <a:cs typeface="+mn-cs"/>
            </a:endParaRPr>
          </a:p>
          <a:p>
            <a:endParaRPr lang="nl-BE" dirty="0"/>
          </a:p>
          <a:p>
            <a:endParaRPr lang="nl-BE" dirty="0"/>
          </a:p>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a:t>
            </a:fld>
            <a:endParaRPr lang="nl-BE"/>
          </a:p>
        </p:txBody>
      </p:sp>
    </p:spTree>
    <p:extLst>
      <p:ext uri="{BB962C8B-B14F-4D97-AF65-F5344CB8AC3E}">
        <p14:creationId xmlns:p14="http://schemas.microsoft.com/office/powerpoint/2010/main" val="2050421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12</a:t>
            </a:fld>
            <a:endParaRPr lang="nl-BE"/>
          </a:p>
        </p:txBody>
      </p:sp>
    </p:spTree>
    <p:extLst>
      <p:ext uri="{BB962C8B-B14F-4D97-AF65-F5344CB8AC3E}">
        <p14:creationId xmlns:p14="http://schemas.microsoft.com/office/powerpoint/2010/main" val="231395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13</a:t>
            </a:fld>
            <a:endParaRPr lang="nl-BE"/>
          </a:p>
        </p:txBody>
      </p:sp>
    </p:spTree>
    <p:extLst>
      <p:ext uri="{BB962C8B-B14F-4D97-AF65-F5344CB8AC3E}">
        <p14:creationId xmlns:p14="http://schemas.microsoft.com/office/powerpoint/2010/main" val="827032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14</a:t>
            </a:fld>
            <a:endParaRPr lang="nl-BE"/>
          </a:p>
        </p:txBody>
      </p:sp>
    </p:spTree>
    <p:extLst>
      <p:ext uri="{BB962C8B-B14F-4D97-AF65-F5344CB8AC3E}">
        <p14:creationId xmlns:p14="http://schemas.microsoft.com/office/powerpoint/2010/main" val="1335329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15</a:t>
            </a:fld>
            <a:endParaRPr lang="nl-BE"/>
          </a:p>
        </p:txBody>
      </p:sp>
    </p:spTree>
    <p:extLst>
      <p:ext uri="{BB962C8B-B14F-4D97-AF65-F5344CB8AC3E}">
        <p14:creationId xmlns:p14="http://schemas.microsoft.com/office/powerpoint/2010/main" val="3766525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17</a:t>
            </a:fld>
            <a:endParaRPr lang="nl-BE"/>
          </a:p>
        </p:txBody>
      </p:sp>
    </p:spTree>
    <p:extLst>
      <p:ext uri="{BB962C8B-B14F-4D97-AF65-F5344CB8AC3E}">
        <p14:creationId xmlns:p14="http://schemas.microsoft.com/office/powerpoint/2010/main" val="1589787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18</a:t>
            </a:fld>
            <a:endParaRPr lang="nl-BE"/>
          </a:p>
        </p:txBody>
      </p:sp>
    </p:spTree>
    <p:extLst>
      <p:ext uri="{BB962C8B-B14F-4D97-AF65-F5344CB8AC3E}">
        <p14:creationId xmlns:p14="http://schemas.microsoft.com/office/powerpoint/2010/main" val="2923944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19</a:t>
            </a:fld>
            <a:endParaRPr lang="nl-BE"/>
          </a:p>
        </p:txBody>
      </p:sp>
    </p:spTree>
    <p:extLst>
      <p:ext uri="{BB962C8B-B14F-4D97-AF65-F5344CB8AC3E}">
        <p14:creationId xmlns:p14="http://schemas.microsoft.com/office/powerpoint/2010/main" val="2035904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Indien je graag nog meer tips leest: </a:t>
            </a:r>
          </a:p>
          <a:p>
            <a:pPr marL="171450" indent="-171450">
              <a:buFont typeface="Wingdings" panose="05000000000000000000" pitchFamily="2" charset="2"/>
              <a:buChar char="v"/>
            </a:pPr>
            <a:r>
              <a:rPr lang="nl-BE" dirty="0"/>
              <a:t>https://www.gripopjedip.nl/nl/Tips/?parameters[tip_category_id]=0&amp;doSearch=1 </a:t>
            </a:r>
          </a:p>
          <a:p>
            <a:pPr marL="171450" indent="-171450">
              <a:buFont typeface="Wingdings" panose="05000000000000000000" pitchFamily="2" charset="2"/>
              <a:buChar char="v"/>
            </a:pPr>
            <a:r>
              <a:rPr lang="nl-BE" dirty="0"/>
              <a:t>https://www.uhasselt.be/Documents/studie-studentenbegeleiding/Printversie%20Piekeren.pdf</a:t>
            </a:r>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20</a:t>
            </a:fld>
            <a:endParaRPr lang="nl-BE"/>
          </a:p>
        </p:txBody>
      </p:sp>
    </p:spTree>
    <p:extLst>
      <p:ext uri="{BB962C8B-B14F-4D97-AF65-F5344CB8AC3E}">
        <p14:creationId xmlns:p14="http://schemas.microsoft.com/office/powerpoint/2010/main" val="1074703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21</a:t>
            </a:fld>
            <a:endParaRPr lang="nl-BE"/>
          </a:p>
        </p:txBody>
      </p:sp>
    </p:spTree>
    <p:extLst>
      <p:ext uri="{BB962C8B-B14F-4D97-AF65-F5344CB8AC3E}">
        <p14:creationId xmlns:p14="http://schemas.microsoft.com/office/powerpoint/2010/main" val="1719241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22</a:t>
            </a:fld>
            <a:endParaRPr lang="nl-BE"/>
          </a:p>
        </p:txBody>
      </p:sp>
    </p:spTree>
    <p:extLst>
      <p:ext uri="{BB962C8B-B14F-4D97-AF65-F5344CB8AC3E}">
        <p14:creationId xmlns:p14="http://schemas.microsoft.com/office/powerpoint/2010/main" val="118868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baseline="0" dirty="0"/>
              <a:t>Een planning is geen doel op zich, het is ‘een manier’ om grip op je tijd te krijgen.</a:t>
            </a:r>
          </a:p>
          <a:p>
            <a:pPr marL="171450" indent="-171450">
              <a:buFont typeface="Arial" panose="020B0604020202020204" pitchFamily="34" charset="0"/>
              <a:buChar char="•"/>
            </a:pPr>
            <a:r>
              <a:rPr lang="nl-BE" baseline="0" dirty="0"/>
              <a:t>Plan realistisch: studeren én een engagement in de jeugdbeweging én een </a:t>
            </a:r>
            <a:r>
              <a:rPr lang="nl-BE" baseline="0" dirty="0" err="1"/>
              <a:t>studentenjob</a:t>
            </a:r>
            <a:r>
              <a:rPr lang="nl-BE" baseline="0" dirty="0"/>
              <a:t> én een lief én …?</a:t>
            </a:r>
          </a:p>
          <a:p>
            <a:pPr marL="171450" indent="-171450">
              <a:buFont typeface="Arial" panose="020B0604020202020204" pitchFamily="34" charset="0"/>
              <a:buChar char="•"/>
            </a:pPr>
            <a:r>
              <a:rPr lang="nl-BE" baseline="0" dirty="0"/>
              <a:t>Kan je een evenwicht vinden tussen inspanning, ontspanning, een sociale dimensie en je eigen gezondheid? Hoe wil jij je werk evenwichtig verdelen over de weekdagen en het weekend? </a:t>
            </a:r>
          </a:p>
          <a:p>
            <a:pPr marL="171450" indent="-171450">
              <a:buFont typeface="Arial" panose="020B0604020202020204" pitchFamily="34" charset="0"/>
              <a:buChar char="•"/>
            </a:pPr>
            <a:r>
              <a:rPr lang="nl-BE" baseline="0" dirty="0"/>
              <a:t>Leer je tempo voor de verschillende vakken kennen. Het aantal bladzijden dat je per uur kunt verwerken hangt van veel factoren af: Hoeveel informatie staat er op één bladzijde? Hoe zit het met je voorkennis? Gaat het om een eerste, oppervlakkige kennismaking of om een grondige analyse? Veel is afhankelijk van hoeveel tekst op een pagina staat. </a:t>
            </a:r>
          </a:p>
          <a:p>
            <a:pPr marL="171450" indent="-171450">
              <a:buFont typeface="Arial" panose="020B0604020202020204" pitchFamily="34" charset="0"/>
              <a:buChar char="•"/>
            </a:pPr>
            <a:r>
              <a:rPr lang="nl-BE" baseline="0" dirty="0"/>
              <a:t>Praat met anderen over je studieplannen: je voornemens uitspreken versterkt je engagement. Hopelijk voel je je gesteund door je vrienden. Praat met je ouders, broers of zussen over je plannen. Zo weten zij waar jij werk van wilt maken, kom je niet voor verrassingen te staan (familiebezoek, extra gezinstaken), kunnen zij (wanneer je dat wenselijk vindt) een oogje in het zeil houden en behoud jij toch de controle over wat je wilt verwezenlijken. </a:t>
            </a:r>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3</a:t>
            </a:fld>
            <a:endParaRPr lang="nl-BE"/>
          </a:p>
        </p:txBody>
      </p:sp>
    </p:spTree>
    <p:extLst>
      <p:ext uri="{BB962C8B-B14F-4D97-AF65-F5344CB8AC3E}">
        <p14:creationId xmlns:p14="http://schemas.microsoft.com/office/powerpoint/2010/main" val="1195122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23</a:t>
            </a:fld>
            <a:endParaRPr lang="nl-BE"/>
          </a:p>
        </p:txBody>
      </p:sp>
    </p:spTree>
    <p:extLst>
      <p:ext uri="{BB962C8B-B14F-4D97-AF65-F5344CB8AC3E}">
        <p14:creationId xmlns:p14="http://schemas.microsoft.com/office/powerpoint/2010/main" val="2182739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24</a:t>
            </a:fld>
            <a:endParaRPr lang="nl-BE"/>
          </a:p>
        </p:txBody>
      </p:sp>
    </p:spTree>
    <p:extLst>
      <p:ext uri="{BB962C8B-B14F-4D97-AF65-F5344CB8AC3E}">
        <p14:creationId xmlns:p14="http://schemas.microsoft.com/office/powerpoint/2010/main" val="1536448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25</a:t>
            </a:fld>
            <a:endParaRPr lang="nl-BE"/>
          </a:p>
        </p:txBody>
      </p:sp>
    </p:spTree>
    <p:extLst>
      <p:ext uri="{BB962C8B-B14F-4D97-AF65-F5344CB8AC3E}">
        <p14:creationId xmlns:p14="http://schemas.microsoft.com/office/powerpoint/2010/main" val="2108079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29</a:t>
            </a:fld>
            <a:endParaRPr lang="nl-BE"/>
          </a:p>
        </p:txBody>
      </p:sp>
    </p:spTree>
    <p:extLst>
      <p:ext uri="{BB962C8B-B14F-4D97-AF65-F5344CB8AC3E}">
        <p14:creationId xmlns:p14="http://schemas.microsoft.com/office/powerpoint/2010/main" val="1532427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30</a:t>
            </a:fld>
            <a:endParaRPr lang="nl-BE"/>
          </a:p>
        </p:txBody>
      </p:sp>
    </p:spTree>
    <p:extLst>
      <p:ext uri="{BB962C8B-B14F-4D97-AF65-F5344CB8AC3E}">
        <p14:creationId xmlns:p14="http://schemas.microsoft.com/office/powerpoint/2010/main" val="1893098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https://getcoldturkey.com/ </a:t>
            </a:r>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31</a:t>
            </a:fld>
            <a:endParaRPr lang="nl-BE"/>
          </a:p>
        </p:txBody>
      </p:sp>
    </p:spTree>
    <p:extLst>
      <p:ext uri="{BB962C8B-B14F-4D97-AF65-F5344CB8AC3E}">
        <p14:creationId xmlns:p14="http://schemas.microsoft.com/office/powerpoint/2010/main" val="1607481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08F6B7C-3498-4B4F-A52E-6A575CDFAA07}" type="slidenum">
              <a:rPr lang="nl-BE" smtClean="0"/>
              <a:t>32</a:t>
            </a:fld>
            <a:endParaRPr lang="nl-BE"/>
          </a:p>
        </p:txBody>
      </p:sp>
    </p:spTree>
    <p:extLst>
      <p:ext uri="{BB962C8B-B14F-4D97-AF65-F5344CB8AC3E}">
        <p14:creationId xmlns:p14="http://schemas.microsoft.com/office/powerpoint/2010/main" val="227207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dirty="0"/>
              <a:t>Naast</a:t>
            </a:r>
            <a:r>
              <a:rPr lang="nl-BE" baseline="0" dirty="0"/>
              <a:t> een planning kunnen </a:t>
            </a:r>
            <a:r>
              <a:rPr lang="nl-BE" baseline="0" dirty="0" err="1"/>
              <a:t>to-dolijstjes</a:t>
            </a:r>
            <a:r>
              <a:rPr lang="nl-BE" baseline="0" dirty="0"/>
              <a:t> een goede manier zijn om zicht te krijgen op de taken die je nog allemaal moet doen. Beide (planning en </a:t>
            </a:r>
            <a:r>
              <a:rPr lang="nl-BE" baseline="0" dirty="0" err="1"/>
              <a:t>to-dolijstjes</a:t>
            </a:r>
            <a:r>
              <a:rPr lang="nl-BE" baseline="0" dirty="0"/>
              <a:t>) vullen elkaar aan. Je kunt </a:t>
            </a:r>
            <a:r>
              <a:rPr lang="nl-BE" baseline="0" dirty="0" err="1"/>
              <a:t>to-dolijstjes</a:t>
            </a:r>
            <a:r>
              <a:rPr lang="nl-BE" baseline="0" dirty="0"/>
              <a:t> maken per soort activiteit. Telkens als een activiteit achter de rug is, kan je ze doorstrepen. Probeer het eens een week uit. </a:t>
            </a:r>
          </a:p>
          <a:p>
            <a:pPr marL="171450" indent="-171450">
              <a:buFont typeface="Arial" panose="020B0604020202020204" pitchFamily="34" charset="0"/>
              <a:buChar char="•"/>
            </a:pPr>
            <a:r>
              <a:rPr lang="nl-BE" baseline="0" dirty="0"/>
              <a:t>Probeer grote taken op te splitsen in kleinere deeltaken. Telkens een deeltaak voltooid is, kun je een item op je lijstje doorhalen. Dat werkt heel motiverend. </a:t>
            </a:r>
          </a:p>
          <a:p>
            <a:pPr marL="171450" indent="-171450">
              <a:buFont typeface="Arial" panose="020B0604020202020204" pitchFamily="34" charset="0"/>
              <a:buChar char="•"/>
            </a:pPr>
            <a:r>
              <a:rPr lang="nl-BE" baseline="0" dirty="0"/>
              <a:t>Een concreter doel zorgt er ook voor dat je beter kunt nagaan of je dat doel hebt gerealiseerd en of je tevreden over jezelf kunt zijn. Niet ‘ik ga deze avond wat wiskunde doen’ dus, maar wel: ‘ik wil hoofdstuk 2 afwerken, zowel de theorie als de bijhorende oefeningen’. </a:t>
            </a:r>
          </a:p>
          <a:p>
            <a:pPr marL="171450" indent="-171450">
              <a:buFont typeface="Arial" panose="020B0604020202020204" pitchFamily="34" charset="0"/>
              <a:buChar char="•"/>
            </a:pPr>
            <a:r>
              <a:rPr lang="nl-BE" baseline="0" dirty="0"/>
              <a:t>Zog voor voldoende afwisseling bij het studeren, maar spring ook niet van de hak op de tak. Probeer wat je hebt voorgenomen te doen ook echt af te werken. Hou rekening met je bioritme: als je je ‘s </a:t>
            </a:r>
            <a:r>
              <a:rPr lang="nl-BE" baseline="0" dirty="0" err="1"/>
              <a:t>ochtends</a:t>
            </a:r>
            <a:r>
              <a:rPr lang="nl-BE" baseline="0" dirty="0"/>
              <a:t> het beste kunt concentreren, plan je dan de meest intense taken. Iets lezen lukt je ‘s avonds misschien ook nog. </a:t>
            </a:r>
          </a:p>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4</a:t>
            </a:fld>
            <a:endParaRPr lang="nl-BE"/>
          </a:p>
        </p:txBody>
      </p:sp>
    </p:spTree>
    <p:extLst>
      <p:ext uri="{BB962C8B-B14F-4D97-AF65-F5344CB8AC3E}">
        <p14:creationId xmlns:p14="http://schemas.microsoft.com/office/powerpoint/2010/main" val="541444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BE" dirty="0"/>
              <a:t>Denk aan buffers. Sommige taken zijn moeilijk in te schatten.</a:t>
            </a:r>
            <a:r>
              <a:rPr lang="nl-BE" baseline="0" dirty="0"/>
              <a:t> Extra reservetijd vooraf bepalen is dus handig. </a:t>
            </a:r>
          </a:p>
          <a:p>
            <a:pPr marL="171450" indent="-171450">
              <a:buFont typeface="Arial" panose="020B0604020202020204" pitchFamily="34" charset="0"/>
              <a:buChar char="•"/>
            </a:pPr>
            <a:r>
              <a:rPr lang="nl-BE" baseline="0" dirty="0"/>
              <a:t>Neem regelmatig wat pauze: liever elke vijftig minuten een korte break en er daarna weer heel geconcentreerd tegenaan gaan, dan drie uur boven je boeken zitten suffen! Kwaliteit gaat voor kwantiteit. </a:t>
            </a:r>
          </a:p>
          <a:p>
            <a:pPr marL="171450" indent="-171450">
              <a:buFont typeface="Arial" panose="020B0604020202020204" pitchFamily="34" charset="0"/>
              <a:buChar char="•"/>
            </a:pPr>
            <a:r>
              <a:rPr lang="nl-BE" baseline="0" dirty="0"/>
              <a:t>Soms is het leuk voor jezelf een kleine beloning te voorzien als je je doel gehaald hebt: een (gezond) knabbeltje, een praatje met je broer/ zus/ vriend(in), luisteren naar een paar van je favoriete nummers…</a:t>
            </a:r>
          </a:p>
          <a:p>
            <a:pPr marL="171450" indent="-171450">
              <a:buFont typeface="Arial" panose="020B0604020202020204" pitchFamily="34" charset="0"/>
              <a:buChar char="•"/>
            </a:pPr>
            <a:r>
              <a:rPr lang="nl-BE" baseline="0" dirty="0"/>
              <a:t>Gebruik de ‘tussendoor’ momenten. Elk half uur telt en op het einde van de dag kan het een groot verschil maken!</a:t>
            </a:r>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5</a:t>
            </a:fld>
            <a:endParaRPr lang="nl-BE"/>
          </a:p>
        </p:txBody>
      </p:sp>
    </p:spTree>
    <p:extLst>
      <p:ext uri="{BB962C8B-B14F-4D97-AF65-F5344CB8AC3E}">
        <p14:creationId xmlns:p14="http://schemas.microsoft.com/office/powerpoint/2010/main" val="226381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BE"/>
              <a:t>(Bast, 2016)</a:t>
            </a:r>
          </a:p>
          <a:p>
            <a:pPr marL="0" indent="0">
              <a:buFont typeface="+mj-lt"/>
              <a:buNone/>
            </a:pPr>
            <a:endParaRPr lang="nl-BE" dirty="0"/>
          </a:p>
          <a:p>
            <a:pPr marL="0" indent="0">
              <a:buFont typeface="+mj-lt"/>
              <a:buNone/>
            </a:pPr>
            <a:r>
              <a:rPr lang="nl-BE" dirty="0"/>
              <a:t>Soms is het niet makkelijk om te weten welke </a:t>
            </a:r>
            <a:r>
              <a:rPr lang="nl-BE" dirty="0" err="1"/>
              <a:t>to</a:t>
            </a:r>
            <a:r>
              <a:rPr lang="nl-BE" dirty="0"/>
              <a:t> do je nu als</a:t>
            </a:r>
            <a:r>
              <a:rPr lang="nl-BE" baseline="0" dirty="0"/>
              <a:t> eerste moet inplannen en welke nog eventjes kan blijven staan op het lijstje. Om te kunnen bepalen wat in de planning wordt opgenomen, moeten prioriteiten worden bepaald. Dit kan aan de hand van het volgende schema met bijhorende vragen (zie op de slide). </a:t>
            </a:r>
            <a:endParaRPr lang="nl-BE" dirty="0"/>
          </a:p>
          <a:p>
            <a:pPr marL="228600" indent="-228600">
              <a:buFont typeface="+mj-lt"/>
              <a:buAutoNum type="arabicPeriod"/>
            </a:pPr>
            <a:endParaRPr lang="nl-BE" dirty="0"/>
          </a:p>
          <a:p>
            <a:pPr marL="228600" indent="-228600">
              <a:buFont typeface="+mj-lt"/>
              <a:buAutoNum type="arabicPeriod"/>
            </a:pPr>
            <a:r>
              <a:rPr lang="nl-BE" dirty="0"/>
              <a:t>Focus eerst op wat</a:t>
            </a:r>
            <a:r>
              <a:rPr lang="nl-BE" baseline="0" dirty="0"/>
              <a:t> moet en echt belangrijk voor je is. </a:t>
            </a:r>
          </a:p>
          <a:p>
            <a:pPr marL="228600" indent="-228600">
              <a:buFont typeface="+mj-lt"/>
              <a:buAutoNum type="arabicPeriod"/>
            </a:pPr>
            <a:r>
              <a:rPr lang="nl-BE" baseline="0" dirty="0"/>
              <a:t>Daarna kun je de belangrijke zaken die minder dringend zijn in een planning gieten. </a:t>
            </a:r>
          </a:p>
          <a:p>
            <a:pPr marL="228600" indent="-228600">
              <a:buFont typeface="+mj-lt"/>
              <a:buAutoNum type="arabicPeriod"/>
            </a:pPr>
            <a:r>
              <a:rPr lang="nl-BE" baseline="0" dirty="0"/>
              <a:t>Wat niet belangrijk is, maar wel dringend, kun je misschien doorgeven, bijvoorbeeld aan iemand anders, of efficiënter organiseren.</a:t>
            </a:r>
          </a:p>
          <a:p>
            <a:pPr marL="228600" indent="-228600">
              <a:buFont typeface="+mj-lt"/>
              <a:buAutoNum type="arabicPeriod"/>
            </a:pPr>
            <a:r>
              <a:rPr lang="nl-BE" baseline="0" dirty="0"/>
              <a:t>Voor wat niet belangrijk is en ook niet dingend is, kun je je afvragen of het wel een goed idee is er veel tijd in te stoppen. </a:t>
            </a:r>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6</a:t>
            </a:fld>
            <a:endParaRPr lang="nl-BE"/>
          </a:p>
        </p:txBody>
      </p:sp>
    </p:spTree>
    <p:extLst>
      <p:ext uri="{BB962C8B-B14F-4D97-AF65-F5344CB8AC3E}">
        <p14:creationId xmlns:p14="http://schemas.microsoft.com/office/powerpoint/2010/main" val="304580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7</a:t>
            </a:fld>
            <a:endParaRPr lang="nl-BE"/>
          </a:p>
        </p:txBody>
      </p:sp>
    </p:spTree>
    <p:extLst>
      <p:ext uri="{BB962C8B-B14F-4D97-AF65-F5344CB8AC3E}">
        <p14:creationId xmlns:p14="http://schemas.microsoft.com/office/powerpoint/2010/main" val="968038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Dit werk is </a:t>
            </a:r>
            <a:r>
              <a:rPr lang="nl-NL" sz="1200" kern="1200" dirty="0" err="1">
                <a:solidFill>
                  <a:schemeClr val="tx1"/>
                </a:solidFill>
                <a:effectLst/>
                <a:latin typeface="+mn-lt"/>
                <a:ea typeface="+mn-ea"/>
                <a:cs typeface="+mn-cs"/>
              </a:rPr>
              <a:t>gelicenseerd</a:t>
            </a:r>
            <a:r>
              <a:rPr lang="nl-NL" sz="1200" kern="1200" dirty="0">
                <a:solidFill>
                  <a:schemeClr val="tx1"/>
                </a:solidFill>
                <a:effectLst/>
                <a:latin typeface="+mn-lt"/>
                <a:ea typeface="+mn-ea"/>
                <a:cs typeface="+mn-cs"/>
              </a:rPr>
              <a:t> onder een Creative </a:t>
            </a:r>
            <a:r>
              <a:rPr lang="nl-NL" sz="1200" kern="1200" dirty="0" err="1">
                <a:solidFill>
                  <a:schemeClr val="tx1"/>
                </a:solidFill>
                <a:effectLst/>
                <a:latin typeface="+mn-lt"/>
                <a:ea typeface="+mn-ea"/>
                <a:cs typeface="+mn-cs"/>
              </a:rPr>
              <a:t>Commons</a:t>
            </a:r>
            <a:r>
              <a:rPr lang="nl-NL" sz="1200" kern="1200" dirty="0">
                <a:solidFill>
                  <a:schemeClr val="tx1"/>
                </a:solidFill>
                <a:effectLst/>
                <a:latin typeface="+mn-lt"/>
                <a:ea typeface="+mn-ea"/>
                <a:cs typeface="+mn-cs"/>
              </a:rPr>
              <a:t> Naamsvermelding-</a:t>
            </a:r>
            <a:r>
              <a:rPr lang="nl-NL" sz="1200" kern="1200" dirty="0" err="1">
                <a:solidFill>
                  <a:schemeClr val="tx1"/>
                </a:solidFill>
                <a:effectLst/>
                <a:latin typeface="+mn-lt"/>
                <a:ea typeface="+mn-ea"/>
                <a:cs typeface="+mn-cs"/>
              </a:rPr>
              <a:t>NietCommercieel</a:t>
            </a:r>
            <a:r>
              <a:rPr lang="nl-NL" sz="1200" kern="1200" dirty="0">
                <a:solidFill>
                  <a:schemeClr val="tx1"/>
                </a:solidFill>
                <a:effectLst/>
                <a:latin typeface="+mn-lt"/>
                <a:ea typeface="+mn-ea"/>
                <a:cs typeface="+mn-cs"/>
              </a:rPr>
              <a:t>-</a:t>
            </a:r>
            <a:r>
              <a:rPr lang="nl-NL" sz="1200" kern="1200" dirty="0" err="1">
                <a:solidFill>
                  <a:schemeClr val="tx1"/>
                </a:solidFill>
                <a:effectLst/>
                <a:latin typeface="+mn-lt"/>
                <a:ea typeface="+mn-ea"/>
                <a:cs typeface="+mn-cs"/>
              </a:rPr>
              <a:t>GelijkDelen</a:t>
            </a:r>
            <a:r>
              <a:rPr lang="nl-NL" sz="1200" kern="1200" dirty="0">
                <a:solidFill>
                  <a:schemeClr val="tx1"/>
                </a:solidFill>
                <a:effectLst/>
                <a:latin typeface="+mn-lt"/>
                <a:ea typeface="+mn-ea"/>
                <a:cs typeface="+mn-cs"/>
              </a:rPr>
              <a:t> 3.0 Nederland licentie. Bezoek http://creativecommons.org/licenses/by-nc-sa/3.0/nl/ om een kopie te zien van de licentie of stuur een brief naar Creative </a:t>
            </a:r>
            <a:r>
              <a:rPr lang="nl-NL" sz="1200" kern="1200" dirty="0" err="1">
                <a:solidFill>
                  <a:schemeClr val="tx1"/>
                </a:solidFill>
                <a:effectLst/>
                <a:latin typeface="+mn-lt"/>
                <a:ea typeface="+mn-ea"/>
                <a:cs typeface="+mn-cs"/>
              </a:rPr>
              <a:t>Commons</a:t>
            </a:r>
            <a:r>
              <a:rPr lang="nl-NL" sz="1200" kern="1200" dirty="0">
                <a:solidFill>
                  <a:schemeClr val="tx1"/>
                </a:solidFill>
                <a:effectLst/>
                <a:latin typeface="+mn-lt"/>
                <a:ea typeface="+mn-ea"/>
                <a:cs typeface="+mn-cs"/>
              </a:rPr>
              <a:t>, PO Box 1866, </a:t>
            </a:r>
            <a:r>
              <a:rPr lang="nl-NL" sz="1200" kern="1200" dirty="0" err="1">
                <a:solidFill>
                  <a:schemeClr val="tx1"/>
                </a:solidFill>
                <a:effectLst/>
                <a:latin typeface="+mn-lt"/>
                <a:ea typeface="+mn-ea"/>
                <a:cs typeface="+mn-cs"/>
              </a:rPr>
              <a:t>Mountain</a:t>
            </a:r>
            <a:r>
              <a:rPr lang="nl-NL" sz="1200" kern="1200" dirty="0">
                <a:solidFill>
                  <a:schemeClr val="tx1"/>
                </a:solidFill>
                <a:effectLst/>
                <a:latin typeface="+mn-lt"/>
                <a:ea typeface="+mn-ea"/>
                <a:cs typeface="+mn-cs"/>
              </a:rPr>
              <a:t> View, CA 94042, USA.</a:t>
            </a:r>
          </a:p>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9</a:t>
            </a:fld>
            <a:endParaRPr lang="nl-BE"/>
          </a:p>
        </p:txBody>
      </p:sp>
    </p:spTree>
    <p:extLst>
      <p:ext uri="{BB962C8B-B14F-4D97-AF65-F5344CB8AC3E}">
        <p14:creationId xmlns:p14="http://schemas.microsoft.com/office/powerpoint/2010/main" val="3393498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10</a:t>
            </a:fld>
            <a:endParaRPr lang="nl-BE"/>
          </a:p>
        </p:txBody>
      </p:sp>
    </p:spTree>
    <p:extLst>
      <p:ext uri="{BB962C8B-B14F-4D97-AF65-F5344CB8AC3E}">
        <p14:creationId xmlns:p14="http://schemas.microsoft.com/office/powerpoint/2010/main" val="419512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973E08-4FFE-4F81-ADBD-0F78C23296FC}" type="slidenum">
              <a:rPr lang="nl-BE" smtClean="0"/>
              <a:t>11</a:t>
            </a:fld>
            <a:endParaRPr lang="nl-BE"/>
          </a:p>
        </p:txBody>
      </p:sp>
    </p:spTree>
    <p:extLst>
      <p:ext uri="{BB962C8B-B14F-4D97-AF65-F5344CB8AC3E}">
        <p14:creationId xmlns:p14="http://schemas.microsoft.com/office/powerpoint/2010/main" val="2283096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21" name="Afbeelding 20">
            <a:extLst>
              <a:ext uri="{FF2B5EF4-FFF2-40B4-BE49-F238E27FC236}">
                <a16:creationId xmlns:a16="http://schemas.microsoft.com/office/drawing/2014/main" id="{249DA4FA-DE32-8A4E-AEC4-1D9419C54EB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itel 4"/>
          <p:cNvSpPr>
            <a:spLocks noGrp="1"/>
          </p:cNvSpPr>
          <p:nvPr>
            <p:ph type="ctrTitle"/>
          </p:nvPr>
        </p:nvSpPr>
        <p:spPr>
          <a:xfrm>
            <a:off x="1979712" y="396052"/>
            <a:ext cx="5112568" cy="1511405"/>
          </a:xfrm>
        </p:spPr>
        <p:txBody>
          <a:bodyPr lIns="45720" rIns="45720" bIns="45720"/>
          <a:lstStyle>
            <a:lvl1pPr algn="ctr">
              <a:defRPr sz="4500" b="1" baseline="0">
                <a:solidFill>
                  <a:schemeClr val="bg1"/>
                </a:solidFill>
                <a:effectLst/>
              </a:defRPr>
            </a:lvl1pPr>
            <a:extLst/>
          </a:lstStyle>
          <a:p>
            <a:r>
              <a:rPr kumimoji="0" lang="nl-NL" dirty="0"/>
              <a:t>Klik om stijl te bewerken</a:t>
            </a:r>
            <a:endParaRPr kumimoji="0" lang="en-US" dirty="0"/>
          </a:p>
        </p:txBody>
      </p:sp>
      <p:sp>
        <p:nvSpPr>
          <p:cNvPr id="20" name="Ondertitel 19"/>
          <p:cNvSpPr>
            <a:spLocks noGrp="1"/>
          </p:cNvSpPr>
          <p:nvPr>
            <p:ph type="subTitle" idx="1"/>
          </p:nvPr>
        </p:nvSpPr>
        <p:spPr>
          <a:xfrm>
            <a:off x="1979712" y="1943469"/>
            <a:ext cx="5112568" cy="621435"/>
          </a:xfrm>
        </p:spPr>
        <p:txBody>
          <a:bodyPr lIns="182880" tIns="0"/>
          <a:lstStyle>
            <a:lvl1pPr marL="576" indent="0" algn="ctr">
              <a:spcBef>
                <a:spcPts val="0"/>
              </a:spcBef>
              <a:buNone/>
              <a:defRPr sz="2000" baseline="0">
                <a:solidFill>
                  <a:schemeClr val="bg1"/>
                </a:solidFill>
                <a:latin typeface="Arial Black"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dirty="0"/>
              <a:t>Klikken om de ondertitelstijl van het model te bewerken</a:t>
            </a:r>
            <a:endParaRPr kumimoji="0" lang="en-US" dirty="0"/>
          </a:p>
        </p:txBody>
      </p:sp>
      <p:pic>
        <p:nvPicPr>
          <p:cNvPr id="12" name="Afbeelding 11">
            <a:extLst>
              <a:ext uri="{FF2B5EF4-FFF2-40B4-BE49-F238E27FC236}">
                <a16:creationId xmlns:a16="http://schemas.microsoft.com/office/drawing/2014/main" id="{029F7FF2-8F03-1A45-BB57-E4882A4C02B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7632" y="6237312"/>
            <a:ext cx="762000" cy="266700"/>
          </a:xfrm>
          <a:prstGeom prst="rect">
            <a:avLst/>
          </a:prstGeom>
        </p:spPr>
      </p:pic>
      <p:pic>
        <p:nvPicPr>
          <p:cNvPr id="13" name="Graphic 12">
            <a:extLst>
              <a:ext uri="{FF2B5EF4-FFF2-40B4-BE49-F238E27FC236}">
                <a16:creationId xmlns:a16="http://schemas.microsoft.com/office/drawing/2014/main" id="{FB505239-9523-4F49-9F1A-FD968E0D88A2}"/>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486848" y="5361012"/>
            <a:ext cx="1117600" cy="1143000"/>
          </a:xfrm>
          <a:prstGeom prst="rect">
            <a:avLst/>
          </a:prstGeom>
        </p:spPr>
      </p:pic>
    </p:spTree>
    <p:extLst>
      <p:ext uri="{BB962C8B-B14F-4D97-AF65-F5344CB8AC3E}">
        <p14:creationId xmlns:p14="http://schemas.microsoft.com/office/powerpoint/2010/main" val="208453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p>
            <a:r>
              <a:rPr kumimoji="0" lang="nl-NL"/>
              <a:t>Klik om stijl te bewerken</a:t>
            </a:r>
            <a:endParaRPr kumimoji="0" lang="en-US"/>
          </a:p>
        </p:txBody>
      </p:sp>
      <p:sp>
        <p:nvSpPr>
          <p:cNvPr id="3" name="Tijdelijke aanduiding voor verticale tekst 2"/>
          <p:cNvSpPr>
            <a:spLocks noGrp="1"/>
          </p:cNvSpPr>
          <p:nvPr>
            <p:ph type="body" orient="vert" idx="1"/>
          </p:nvPr>
        </p:nvSpPr>
        <p:spPr>
          <a:xfrm>
            <a:off x="502920" y="530352"/>
            <a:ext cx="8183880" cy="4187952"/>
          </a:xfrm>
        </p:spPr>
        <p:txBody>
          <a:bodyPr vert="eaVert"/>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eaLnBrk="1" latinLnBrk="0" hangingPunct="1"/>
            <a:r>
              <a:rPr lang="nl-NL" dirty="0"/>
              <a:t>Tekststijl van het model bewerken
Tweede niveau
Derde niveau
Vierde niveau
Vijfde niveau</a:t>
            </a:r>
            <a:endParaRPr kumimoji="0" lang="en-US" dirty="0"/>
          </a:p>
        </p:txBody>
      </p:sp>
      <p:sp>
        <p:nvSpPr>
          <p:cNvPr id="4" name="Tijdelijke aanduiding voor datum 3"/>
          <p:cNvSpPr>
            <a:spLocks noGrp="1"/>
          </p:cNvSpPr>
          <p:nvPr>
            <p:ph type="dt" sz="half" idx="10"/>
          </p:nvPr>
        </p:nvSpPr>
        <p:spPr/>
        <p:txBody>
          <a:bodyPr/>
          <a:lstStyle/>
          <a:p>
            <a:fld id="{B77C9E7C-CE6D-4423-B22F-614C2E4069C0}" type="datetimeFigureOut">
              <a:rPr lang="nl-BE" smtClean="0"/>
              <a:t>1/03/2019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278430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533404"/>
            <a:ext cx="1981200" cy="5257799"/>
          </a:xfrm>
        </p:spPr>
        <p:txBody>
          <a:bodyPr vert="eaVert"/>
          <a:lstStyle/>
          <a:p>
            <a:r>
              <a:rPr kumimoji="0" lang="nl-NL"/>
              <a:t>Klik om stijl te bewerken</a:t>
            </a:r>
            <a:endParaRPr kumimoji="0" lang="en-US"/>
          </a:p>
        </p:txBody>
      </p:sp>
      <p:sp>
        <p:nvSpPr>
          <p:cNvPr id="3" name="Tijdelijke aanduiding voor verticale tekst 2"/>
          <p:cNvSpPr>
            <a:spLocks noGrp="1"/>
          </p:cNvSpPr>
          <p:nvPr>
            <p:ph type="body" orient="vert" idx="1"/>
          </p:nvPr>
        </p:nvSpPr>
        <p:spPr>
          <a:xfrm>
            <a:off x="533400" y="533402"/>
            <a:ext cx="5943600" cy="5257801"/>
          </a:xfrm>
        </p:spPr>
        <p:txBody>
          <a:bodyPr vert="eaVert"/>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eaLnBrk="1" latinLnBrk="0" hangingPunct="1"/>
            <a:r>
              <a:rPr lang="nl-NL"/>
              <a:t>Tekststijl van het model bewerken
Tweede niveau
Derde niveau
Vierde niveau
Vijfde niveau</a:t>
            </a:r>
            <a:endParaRPr kumimoji="0" lang="en-US" dirty="0"/>
          </a:p>
        </p:txBody>
      </p:sp>
      <p:sp>
        <p:nvSpPr>
          <p:cNvPr id="4" name="Tijdelijke aanduiding voor datum 3"/>
          <p:cNvSpPr>
            <a:spLocks noGrp="1"/>
          </p:cNvSpPr>
          <p:nvPr>
            <p:ph type="dt" sz="half" idx="10"/>
          </p:nvPr>
        </p:nvSpPr>
        <p:spPr/>
        <p:txBody>
          <a:bodyPr/>
          <a:lstStyle/>
          <a:p>
            <a:fld id="{B77C9E7C-CE6D-4423-B22F-614C2E4069C0}" type="datetimeFigureOut">
              <a:rPr lang="nl-BE" smtClean="0"/>
              <a:t>1/03/2019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2712205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02920" y="530351"/>
            <a:ext cx="8183880" cy="1051560"/>
          </a:xfrm>
        </p:spPr>
        <p:txBody>
          <a:bodyPr/>
          <a:lstStyle>
            <a:lvl1pPr>
              <a:defRPr baseline="0">
                <a:solidFill>
                  <a:srgbClr val="BDA250"/>
                </a:solidFill>
              </a:defRPr>
            </a:lvl1pPr>
          </a:lstStyle>
          <a:p>
            <a:r>
              <a:rPr kumimoji="0" lang="nl-NL" dirty="0"/>
              <a:t>Klik om stijl te bewerken</a:t>
            </a:r>
            <a:endParaRPr kumimoji="0" lang="en-US" dirty="0"/>
          </a:p>
        </p:txBody>
      </p:sp>
      <p:sp>
        <p:nvSpPr>
          <p:cNvPr id="3" name="Tijdelijke aanduiding voor inhoud 2"/>
          <p:cNvSpPr>
            <a:spLocks noGrp="1"/>
          </p:cNvSpPr>
          <p:nvPr>
            <p:ph idx="1"/>
          </p:nvPr>
        </p:nvSpPr>
        <p:spPr>
          <a:xfrm>
            <a:off x="502920" y="1761328"/>
            <a:ext cx="8183880" cy="4187952"/>
          </a:xfrm>
        </p:spPr>
        <p:txBody>
          <a:bodyPr>
            <a:normAutofit/>
          </a:bodyPr>
          <a:lstStyle>
            <a:lvl1pPr>
              <a:spcBef>
                <a:spcPts val="0"/>
              </a:spcBef>
              <a:spcAft>
                <a:spcPts val="1800"/>
              </a:spcAft>
              <a:buClr>
                <a:schemeClr val="tx1"/>
              </a:buClr>
              <a:defRPr sz="2800" kern="0" baseline="0"/>
            </a:lvl1pPr>
            <a:lvl2pPr>
              <a:buClr>
                <a:schemeClr val="tx1"/>
              </a:buClr>
              <a:defRPr/>
            </a:lvl2pPr>
            <a:lvl3pPr>
              <a:buClr>
                <a:schemeClr val="tx1"/>
              </a:buClr>
              <a:defRPr/>
            </a:lvl3pPr>
            <a:lvl4pPr>
              <a:buClr>
                <a:schemeClr val="tx1"/>
              </a:buClr>
              <a:defRPr/>
            </a:lvl4pPr>
            <a:lvl5pPr>
              <a:buClr>
                <a:schemeClr val="tx1"/>
              </a:buClr>
              <a:defRPr/>
            </a:lvl5pPr>
          </a:lstStyle>
          <a:p>
            <a:pPr lvl="0" eaLnBrk="1" latinLnBrk="0" hangingPunct="1"/>
            <a:r>
              <a:rPr lang="nl-NL" dirty="0"/>
              <a:t>Tekststijl van het model bewerken
Tweede niveau
Derde niveau
Vierde niveau
Vijfde niveau</a:t>
            </a:r>
            <a:endParaRPr kumimoji="0" lang="en-US" dirty="0"/>
          </a:p>
        </p:txBody>
      </p:sp>
      <p:sp>
        <p:nvSpPr>
          <p:cNvPr id="4" name="Tijdelijke aanduiding voor datum 3"/>
          <p:cNvSpPr>
            <a:spLocks noGrp="1"/>
          </p:cNvSpPr>
          <p:nvPr>
            <p:ph type="dt" sz="half" idx="10"/>
          </p:nvPr>
        </p:nvSpPr>
        <p:spPr/>
        <p:txBody>
          <a:bodyPr/>
          <a:lstStyle/>
          <a:p>
            <a:fld id="{B77C9E7C-CE6D-4423-B22F-614C2E4069C0}" type="datetimeFigureOut">
              <a:rPr lang="nl-BE" smtClean="0"/>
              <a:t>1/03/2019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298356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468344" y="548680"/>
            <a:ext cx="8183880" cy="676656"/>
          </a:xfrm>
        </p:spPr>
        <p:txBody>
          <a:bodyPr lIns="91440" bIns="0" anchor="b">
            <a:normAutofit/>
          </a:bodyPr>
          <a:lstStyle>
            <a:lvl1pPr algn="l">
              <a:buNone/>
              <a:defRPr sz="3200" b="0" cap="all" baseline="0">
                <a:solidFill>
                  <a:schemeClr val="tx1"/>
                </a:solidFill>
                <a:effectLst/>
              </a:defRPr>
            </a:lvl1pPr>
            <a:extLst/>
          </a:lstStyle>
          <a:p>
            <a:r>
              <a:rPr kumimoji="0" lang="nl-NL"/>
              <a:t>Klik om stijl te bewerken</a:t>
            </a:r>
            <a:endParaRPr kumimoji="0" lang="en-US" dirty="0"/>
          </a:p>
        </p:txBody>
      </p:sp>
      <p:sp>
        <p:nvSpPr>
          <p:cNvPr id="3" name="Tijdelijke aanduiding voor tekst 2"/>
          <p:cNvSpPr>
            <a:spLocks noGrp="1"/>
          </p:cNvSpPr>
          <p:nvPr>
            <p:ph type="body" idx="1"/>
          </p:nvPr>
        </p:nvSpPr>
        <p:spPr>
          <a:xfrm>
            <a:off x="468344" y="1453218"/>
            <a:ext cx="8183880" cy="4496061"/>
          </a:xfrm>
        </p:spPr>
        <p:txBody>
          <a:bodyPr lIns="118872" tIns="0" anchor="t"/>
          <a:lstStyle>
            <a:lvl1pPr marL="0" marR="36576" indent="0" algn="l">
              <a:spcBef>
                <a:spcPts val="0"/>
              </a:spcBef>
              <a:spcAft>
                <a:spcPts val="0"/>
              </a:spcAft>
              <a:buNone/>
              <a:defRPr sz="1800" b="0" baseline="0">
                <a:solidFill>
                  <a:schemeClr val="tx2"/>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dirty="0"/>
              <a:t>Tekststijl van het model bewerken
Tweede niveau
Derde niveau
Vierde niveau
Vijfde niveau</a:t>
            </a:r>
          </a:p>
        </p:txBody>
      </p:sp>
      <p:sp>
        <p:nvSpPr>
          <p:cNvPr id="4" name="Tijdelijke aanduiding voor datum 3"/>
          <p:cNvSpPr>
            <a:spLocks noGrp="1"/>
          </p:cNvSpPr>
          <p:nvPr>
            <p:ph type="dt" sz="half" idx="10"/>
          </p:nvPr>
        </p:nvSpPr>
        <p:spPr/>
        <p:txBody>
          <a:bodyPr/>
          <a:lstStyle/>
          <a:p>
            <a:fld id="{B77C9E7C-CE6D-4423-B22F-614C2E4069C0}" type="datetimeFigureOut">
              <a:rPr lang="nl-BE" smtClean="0"/>
              <a:t>1/03/2019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423285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502920" y="530351"/>
            <a:ext cx="8183880" cy="1051560"/>
          </a:xfrm>
        </p:spPr>
        <p:txBody>
          <a:bodyPr/>
          <a:lstStyle/>
          <a:p>
            <a:r>
              <a:rPr kumimoji="0" lang="nl-NL" dirty="0"/>
              <a:t>Klik om stijl te bewerken</a:t>
            </a:r>
            <a:endParaRPr kumimoji="0" lang="en-US" dirty="0"/>
          </a:p>
        </p:txBody>
      </p:sp>
      <p:sp>
        <p:nvSpPr>
          <p:cNvPr id="3" name="Tijdelijke aanduiding voor inhoud 2"/>
          <p:cNvSpPr>
            <a:spLocks noGrp="1"/>
          </p:cNvSpPr>
          <p:nvPr>
            <p:ph sz="half" idx="1"/>
          </p:nvPr>
        </p:nvSpPr>
        <p:spPr>
          <a:xfrm>
            <a:off x="513872" y="1761328"/>
            <a:ext cx="3931920" cy="4201074"/>
          </a:xfrm>
        </p:spPr>
        <p:txBody>
          <a:bodyPr>
            <a:normAutofit/>
          </a:bodyPr>
          <a:lstStyle>
            <a:lvl1pPr>
              <a:spcBef>
                <a:spcPts val="0"/>
              </a:spcBef>
              <a:spcAft>
                <a:spcPts val="1800"/>
              </a:spcAft>
              <a:buClr>
                <a:schemeClr val="tx1"/>
              </a:buClr>
              <a:defRPr sz="2800" kern="0" baseline="0"/>
            </a:lvl1pPr>
            <a:lvl2pPr>
              <a:buClr>
                <a:schemeClr val="tx1"/>
              </a:buClr>
              <a:defRPr sz="2200"/>
            </a:lvl2pPr>
            <a:lvl3pPr>
              <a:buClr>
                <a:schemeClr val="tx1"/>
              </a:buClr>
              <a:defRPr sz="2000"/>
            </a:lvl3pPr>
            <a:lvl4pPr>
              <a:buClr>
                <a:schemeClr val="tx1"/>
              </a:buClr>
              <a:defRPr sz="1800"/>
            </a:lvl4pPr>
            <a:lvl5pPr>
              <a:buClr>
                <a:schemeClr val="tx1"/>
              </a:buClr>
              <a:defRPr sz="1800"/>
            </a:lvl5pPr>
            <a:extLst/>
          </a:lstStyle>
          <a:p>
            <a:pPr lvl="0" eaLnBrk="1" latinLnBrk="0" hangingPunct="1"/>
            <a:r>
              <a:rPr lang="nl-NL" dirty="0"/>
              <a:t>Tekststijl van het model bewerken
Tweede niveau
Derde niveau
Vierde niveau
Vijfde niveau</a:t>
            </a:r>
            <a:endParaRPr kumimoji="0" lang="en-US" dirty="0"/>
          </a:p>
        </p:txBody>
      </p:sp>
      <p:sp>
        <p:nvSpPr>
          <p:cNvPr id="4" name="Tijdelijke aanduiding voor inhoud 3"/>
          <p:cNvSpPr>
            <a:spLocks noGrp="1"/>
          </p:cNvSpPr>
          <p:nvPr>
            <p:ph sz="half" idx="2"/>
          </p:nvPr>
        </p:nvSpPr>
        <p:spPr>
          <a:xfrm>
            <a:off x="4754880" y="1761328"/>
            <a:ext cx="3931920" cy="4201074"/>
          </a:xfrm>
        </p:spPr>
        <p:txBody>
          <a:bodyPr>
            <a:normAutofit/>
          </a:bodyPr>
          <a:lstStyle>
            <a:lvl1pPr>
              <a:spcBef>
                <a:spcPts val="0"/>
              </a:spcBef>
              <a:spcAft>
                <a:spcPts val="1800"/>
              </a:spcAft>
              <a:buClr>
                <a:schemeClr val="tx1"/>
              </a:buClr>
              <a:defRPr sz="2800" kern="0" baseline="0"/>
            </a:lvl1pPr>
            <a:lvl2pPr>
              <a:buClr>
                <a:schemeClr val="tx1"/>
              </a:buClr>
              <a:defRPr sz="2200"/>
            </a:lvl2pPr>
            <a:lvl3pPr>
              <a:buClr>
                <a:schemeClr val="tx1"/>
              </a:buClr>
              <a:defRPr sz="2000"/>
            </a:lvl3pPr>
            <a:lvl4pPr>
              <a:buClr>
                <a:schemeClr val="tx1"/>
              </a:buClr>
              <a:defRPr sz="1800"/>
            </a:lvl4pPr>
            <a:lvl5pPr>
              <a:buClr>
                <a:schemeClr val="tx1"/>
              </a:buClr>
              <a:defRPr sz="1800"/>
            </a:lvl5pPr>
            <a:extLst/>
          </a:lstStyle>
          <a:p>
            <a:pPr lvl="0" eaLnBrk="1" latinLnBrk="0" hangingPunct="1"/>
            <a:r>
              <a:rPr lang="nl-NL" dirty="0"/>
              <a:t>Tekststijl van het model bewerken
Tweede niveau
Derde niveau
Vierde niveau
Vijfde niveau</a:t>
            </a:r>
            <a:endParaRPr kumimoji="0" lang="en-US" dirty="0"/>
          </a:p>
        </p:txBody>
      </p:sp>
      <p:sp>
        <p:nvSpPr>
          <p:cNvPr id="5" name="Tijdelijke aanduiding voor datum 4"/>
          <p:cNvSpPr>
            <a:spLocks noGrp="1"/>
          </p:cNvSpPr>
          <p:nvPr>
            <p:ph type="dt" sz="half" idx="10"/>
          </p:nvPr>
        </p:nvSpPr>
        <p:spPr/>
        <p:txBody>
          <a:bodyPr/>
          <a:lstStyle/>
          <a:p>
            <a:fld id="{B77C9E7C-CE6D-4423-B22F-614C2E4069C0}" type="datetimeFigureOut">
              <a:rPr lang="nl-BE" smtClean="0"/>
              <a:t>1/03/2019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409999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nchor="b"/>
          <a:lstStyle>
            <a:lvl1pPr>
              <a:defRPr b="1"/>
            </a:lvl1pPr>
            <a:extLst/>
          </a:lstStyle>
          <a:p>
            <a:r>
              <a:rPr kumimoji="0" lang="nl-NL"/>
              <a:t>Klik om stijl te bewerken</a:t>
            </a:r>
            <a:endParaRPr kumimoji="0" lang="en-US"/>
          </a:p>
        </p:txBody>
      </p:sp>
      <p:sp>
        <p:nvSpPr>
          <p:cNvPr id="3" name="Tijdelijke aanduiding voor tekst 2"/>
          <p:cNvSpPr>
            <a:spLocks noGrp="1"/>
          </p:cNvSpPr>
          <p:nvPr>
            <p:ph type="body" idx="1"/>
          </p:nvPr>
        </p:nvSpPr>
        <p:spPr>
          <a:xfrm>
            <a:off x="607224" y="579438"/>
            <a:ext cx="3931920" cy="792162"/>
          </a:xfrm>
        </p:spPr>
        <p:txBody>
          <a:bodyPr lIns="146304" anchor="ctr">
            <a:normAutofit/>
          </a:bodyPr>
          <a:lstStyle>
            <a:lvl1pPr marL="0" indent="0" algn="l">
              <a:buNone/>
              <a:defRPr sz="1800" b="1" cap="all" baseline="0">
                <a:solidFill>
                  <a:schemeClr val="tx1"/>
                </a:solidFill>
                <a:latin typeface="Arial Black" panose="020B0604020202020204" pitchFamily="34" charset="0"/>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Tekststijl van het model bewerken
Tweede niveau
Derde niveau
Vierde niveau
Vijfde niveau</a:t>
            </a:r>
            <a:endParaRPr kumimoji="0" lang="nl-NL" dirty="0"/>
          </a:p>
        </p:txBody>
      </p:sp>
      <p:sp>
        <p:nvSpPr>
          <p:cNvPr id="4" name="Tijdelijke aanduiding voor tekst 3"/>
          <p:cNvSpPr>
            <a:spLocks noGrp="1"/>
          </p:cNvSpPr>
          <p:nvPr>
            <p:ph type="body" sz="half" idx="3"/>
          </p:nvPr>
        </p:nvSpPr>
        <p:spPr>
          <a:xfrm>
            <a:off x="4652169" y="579438"/>
            <a:ext cx="3931920" cy="792162"/>
          </a:xfrm>
        </p:spPr>
        <p:txBody>
          <a:bodyPr lIns="137160" anchor="ctr">
            <a:normAutofit/>
          </a:bodyPr>
          <a:lstStyle>
            <a:lvl1pPr marL="0" indent="0" algn="l">
              <a:buNone/>
              <a:defRPr sz="1800" b="1" cap="all" baseline="0">
                <a:solidFill>
                  <a:schemeClr val="tx1"/>
                </a:solidFill>
                <a:latin typeface="Arial Black" panose="020B0604020202020204" pitchFamily="34" charset="0"/>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Tekststijl van het model bewerken
Tweede niveau
Derde niveau
Vierde niveau
Vijfde niveau</a:t>
            </a:r>
            <a:endParaRPr kumimoji="0" lang="nl-NL" dirty="0"/>
          </a:p>
        </p:txBody>
      </p:sp>
      <p:sp>
        <p:nvSpPr>
          <p:cNvPr id="5" name="Tijdelijke aanduiding voor inhoud 4"/>
          <p:cNvSpPr>
            <a:spLocks noGrp="1"/>
          </p:cNvSpPr>
          <p:nvPr>
            <p:ph sz="quarter" idx="2"/>
          </p:nvPr>
        </p:nvSpPr>
        <p:spPr>
          <a:xfrm>
            <a:off x="607224" y="1447800"/>
            <a:ext cx="3931920" cy="3489960"/>
          </a:xfrm>
        </p:spPr>
        <p:txBody>
          <a:bodyPr anchor="t"/>
          <a:lstStyle>
            <a:lvl1pPr algn="l">
              <a:buClr>
                <a:schemeClr val="tx1"/>
              </a:buClr>
              <a:defRPr sz="2400" kern="0" baseline="0"/>
            </a:lvl1pPr>
            <a:lvl2pPr algn="l">
              <a:buClr>
                <a:schemeClr val="tx1"/>
              </a:buClr>
              <a:defRPr sz="2000"/>
            </a:lvl2pPr>
            <a:lvl3pPr algn="l">
              <a:buClr>
                <a:schemeClr val="tx1"/>
              </a:buClr>
              <a:defRPr sz="1800"/>
            </a:lvl3pPr>
            <a:lvl4pPr algn="l">
              <a:buClr>
                <a:schemeClr val="tx1"/>
              </a:buClr>
              <a:defRPr sz="1600"/>
            </a:lvl4pPr>
            <a:lvl5pPr algn="l">
              <a:buClr>
                <a:schemeClr val="tx1"/>
              </a:buClr>
              <a:defRPr sz="1600"/>
            </a:lvl5pPr>
            <a:extLst/>
          </a:lstStyle>
          <a:p>
            <a:pPr lvl="0" eaLnBrk="1" latinLnBrk="0" hangingPunct="1"/>
            <a:r>
              <a:rPr lang="nl-NL" dirty="0"/>
              <a:t>Tekststijl van het model bewerken
Tweede niveau
Derde niveau
Vierde niveau
Vijfde niveau</a:t>
            </a:r>
            <a:endParaRPr kumimoji="0" lang="en-US" dirty="0"/>
          </a:p>
        </p:txBody>
      </p:sp>
      <p:sp>
        <p:nvSpPr>
          <p:cNvPr id="6" name="Tijdelijke aanduiding voor inhoud 5"/>
          <p:cNvSpPr>
            <a:spLocks noGrp="1"/>
          </p:cNvSpPr>
          <p:nvPr>
            <p:ph sz="quarter" idx="4"/>
          </p:nvPr>
        </p:nvSpPr>
        <p:spPr>
          <a:xfrm>
            <a:off x="4652169" y="1447800"/>
            <a:ext cx="3931920" cy="3489960"/>
          </a:xfrm>
        </p:spPr>
        <p:txBody>
          <a:bodyPr anchor="t"/>
          <a:lstStyle>
            <a:lvl1pPr algn="l">
              <a:buClr>
                <a:schemeClr val="tx1"/>
              </a:buClr>
              <a:defRPr sz="2400" kern="0" baseline="0"/>
            </a:lvl1pPr>
            <a:lvl2pPr algn="l">
              <a:buClr>
                <a:schemeClr val="tx1"/>
              </a:buClr>
              <a:defRPr sz="2000"/>
            </a:lvl2pPr>
            <a:lvl3pPr algn="l">
              <a:buClr>
                <a:schemeClr val="tx1"/>
              </a:buClr>
              <a:defRPr sz="1800"/>
            </a:lvl3pPr>
            <a:lvl4pPr algn="l">
              <a:buClr>
                <a:schemeClr val="tx1"/>
              </a:buClr>
              <a:defRPr sz="1600"/>
            </a:lvl4pPr>
            <a:lvl5pPr algn="l">
              <a:buClr>
                <a:schemeClr val="tx1"/>
              </a:buClr>
              <a:defRPr sz="1600"/>
            </a:lvl5pPr>
            <a:extLst/>
          </a:lstStyle>
          <a:p>
            <a:pPr lvl="0" eaLnBrk="1" latinLnBrk="0" hangingPunct="1"/>
            <a:r>
              <a:rPr lang="nl-NL" dirty="0"/>
              <a:t>Tekststijl van het model bewerken
Tweede niveau
Derde niveau
Vierde niveau
Vijfde niveau</a:t>
            </a:r>
            <a:endParaRPr kumimoji="0" lang="en-US" dirty="0"/>
          </a:p>
        </p:txBody>
      </p:sp>
      <p:sp>
        <p:nvSpPr>
          <p:cNvPr id="7" name="Tijdelijke aanduiding voor datum 6"/>
          <p:cNvSpPr>
            <a:spLocks noGrp="1"/>
          </p:cNvSpPr>
          <p:nvPr>
            <p:ph type="dt" sz="half" idx="10"/>
          </p:nvPr>
        </p:nvSpPr>
        <p:spPr/>
        <p:txBody>
          <a:bodyPr/>
          <a:lstStyle/>
          <a:p>
            <a:fld id="{B77C9E7C-CE6D-4423-B22F-614C2E4069C0}" type="datetimeFigureOut">
              <a:rPr lang="nl-BE" smtClean="0"/>
              <a:t>1/03/2019</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10964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dirty="0"/>
              <a:t>Klik om stijl te bewerken</a:t>
            </a:r>
            <a:endParaRPr kumimoji="0" lang="en-US" dirty="0"/>
          </a:p>
        </p:txBody>
      </p:sp>
      <p:sp>
        <p:nvSpPr>
          <p:cNvPr id="3" name="Tijdelijke aanduiding voor datum 2"/>
          <p:cNvSpPr>
            <a:spLocks noGrp="1"/>
          </p:cNvSpPr>
          <p:nvPr>
            <p:ph type="dt" sz="half" idx="10"/>
          </p:nvPr>
        </p:nvSpPr>
        <p:spPr/>
        <p:txBody>
          <a:bodyPr/>
          <a:lstStyle/>
          <a:p>
            <a:fld id="{B77C9E7C-CE6D-4423-B22F-614C2E4069C0}" type="datetimeFigureOut">
              <a:rPr lang="nl-BE" smtClean="0"/>
              <a:t>1/03/2019</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133817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77C9E7C-CE6D-4423-B22F-614C2E4069C0}" type="datetimeFigureOut">
              <a:rPr lang="nl-BE" smtClean="0"/>
              <a:t>1/03/2019</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4084316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20080" y="1052736"/>
            <a:ext cx="2971800" cy="648072"/>
          </a:xfrm>
        </p:spPr>
        <p:txBody>
          <a:bodyPr anchor="b">
            <a:normAutofit/>
          </a:bodyPr>
          <a:lstStyle>
            <a:lvl1pPr algn="l">
              <a:buNone/>
              <a:defRPr sz="1800" b="1" baseline="0">
                <a:solidFill>
                  <a:schemeClr val="tx2"/>
                </a:solidFill>
              </a:defRPr>
            </a:lvl1pPr>
            <a:extLst/>
          </a:lstStyle>
          <a:p>
            <a:r>
              <a:rPr kumimoji="0" lang="nl-NL" dirty="0"/>
              <a:t>Klik om stijl te bewerken</a:t>
            </a:r>
            <a:endParaRPr kumimoji="0" lang="en-US" dirty="0"/>
          </a:p>
        </p:txBody>
      </p:sp>
      <p:sp>
        <p:nvSpPr>
          <p:cNvPr id="3" name="Tijdelijke aanduiding voor tekst 2"/>
          <p:cNvSpPr>
            <a:spLocks noGrp="1"/>
          </p:cNvSpPr>
          <p:nvPr>
            <p:ph type="body" idx="2"/>
          </p:nvPr>
        </p:nvSpPr>
        <p:spPr>
          <a:xfrm>
            <a:off x="525461" y="1845456"/>
            <a:ext cx="2971800" cy="3809090"/>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nl-NL" dirty="0"/>
              <a:t>Tekststijl van het model bewerken
Tweede niveau
Derde niveau
Vierde niveau
Vijfde niveau</a:t>
            </a:r>
            <a:endParaRPr kumimoji="0" lang="en-US" dirty="0"/>
          </a:p>
        </p:txBody>
      </p:sp>
      <p:sp>
        <p:nvSpPr>
          <p:cNvPr id="4" name="Tijdelijke aanduiding voor inhoud 3"/>
          <p:cNvSpPr>
            <a:spLocks noGrp="1"/>
          </p:cNvSpPr>
          <p:nvPr>
            <p:ph sz="half" idx="1"/>
          </p:nvPr>
        </p:nvSpPr>
        <p:spPr>
          <a:xfrm>
            <a:off x="3776329" y="1124743"/>
            <a:ext cx="5029200" cy="4548985"/>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nl-NL" dirty="0"/>
              <a:t>Tekststijl van het model bewerken
Tweede niveau
Derde niveau
Vierde niveau
Vijfde niveau</a:t>
            </a:r>
            <a:endParaRPr kumimoji="0" lang="en-US" dirty="0"/>
          </a:p>
        </p:txBody>
      </p:sp>
      <p:sp>
        <p:nvSpPr>
          <p:cNvPr id="5" name="Tijdelijke aanduiding voor datum 4"/>
          <p:cNvSpPr>
            <a:spLocks noGrp="1"/>
          </p:cNvSpPr>
          <p:nvPr>
            <p:ph type="dt" sz="half" idx="10"/>
          </p:nvPr>
        </p:nvSpPr>
        <p:spPr/>
        <p:txBody>
          <a:bodyPr/>
          <a:lstStyle/>
          <a:p>
            <a:fld id="{B77C9E7C-CE6D-4423-B22F-614C2E4069C0}" type="datetimeFigureOut">
              <a:rPr lang="nl-BE" smtClean="0"/>
              <a:t>1/03/2019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CA2644E-1977-4A43-A46F-3A0A12896D6E}" type="slidenum">
              <a:rPr lang="nl-BE" smtClean="0"/>
              <a:t>‹nr.›</a:t>
            </a:fld>
            <a:endParaRPr lang="nl-BE"/>
          </a:p>
        </p:txBody>
      </p:sp>
    </p:spTree>
    <p:extLst>
      <p:ext uri="{BB962C8B-B14F-4D97-AF65-F5344CB8AC3E}">
        <p14:creationId xmlns:p14="http://schemas.microsoft.com/office/powerpoint/2010/main" val="256365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ond enkele hoek rechthoek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457200" y="5012056"/>
            <a:ext cx="8229600" cy="1051560"/>
          </a:xfrm>
        </p:spPr>
        <p:txBody>
          <a:bodyPr anchor="t">
            <a:normAutofit/>
          </a:bodyPr>
          <a:lstStyle>
            <a:lvl1pPr algn="l">
              <a:buNone/>
              <a:defRPr sz="3200" b="0" baseline="0">
                <a:solidFill>
                  <a:schemeClr val="tx1"/>
                </a:solidFill>
                <a:effectLst/>
              </a:defRPr>
            </a:lvl1pPr>
            <a:extLst/>
          </a:lstStyle>
          <a:p>
            <a:r>
              <a:rPr kumimoji="0" lang="nl-NL"/>
              <a:t>Klik om stijl te bewerken</a:t>
            </a:r>
            <a:endParaRPr kumimoji="0" lang="en-US" dirty="0"/>
          </a:p>
        </p:txBody>
      </p:sp>
      <p:sp>
        <p:nvSpPr>
          <p:cNvPr id="4" name="Tijdelijke aanduiding voor teks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nl-NL"/>
              <a:t>Tekststijl van het model bewerken
Tweede niveau
Derde niveau
Vierde niveau
Vijfde niveau</a:t>
            </a:r>
            <a:endParaRPr kumimoji="0" lang="en-US"/>
          </a:p>
        </p:txBody>
      </p:sp>
      <p:sp>
        <p:nvSpPr>
          <p:cNvPr id="5" name="Tijdelijke aanduiding voor datum 4"/>
          <p:cNvSpPr>
            <a:spLocks noGrp="1"/>
          </p:cNvSpPr>
          <p:nvPr>
            <p:ph type="dt" sz="half" idx="10"/>
          </p:nvPr>
        </p:nvSpPr>
        <p:spPr/>
        <p:txBody>
          <a:bodyPr/>
          <a:lstStyle/>
          <a:p>
            <a:fld id="{B77C9E7C-CE6D-4423-B22F-614C2E4069C0}" type="datetimeFigureOut">
              <a:rPr lang="nl-BE" smtClean="0"/>
              <a:t>1/03/2019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CA2644E-1977-4A43-A46F-3A0A12896D6E}" type="slidenum">
              <a:rPr lang="nl-BE" smtClean="0"/>
              <a:t>‹nr.›</a:t>
            </a:fld>
            <a:endParaRPr lang="nl-BE"/>
          </a:p>
        </p:txBody>
      </p:sp>
      <p:sp>
        <p:nvSpPr>
          <p:cNvPr id="3" name="Tijdelijke aanduiding voor afbeelding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nl-NL"/>
              <a:t>Klik op het pictogram als u een afbeelding wilt toevoegen</a:t>
            </a:r>
            <a:endParaRPr kumimoji="0" lang="en-US"/>
          </a:p>
        </p:txBody>
      </p:sp>
    </p:spTree>
    <p:extLst>
      <p:ext uri="{BB962C8B-B14F-4D97-AF65-F5344CB8AC3E}">
        <p14:creationId xmlns:p14="http://schemas.microsoft.com/office/powerpoint/2010/main" val="205700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Tijdelijke aanduiding voor titel 12"/>
          <p:cNvSpPr>
            <a:spLocks noGrp="1"/>
          </p:cNvSpPr>
          <p:nvPr>
            <p:ph type="title"/>
          </p:nvPr>
        </p:nvSpPr>
        <p:spPr>
          <a:xfrm>
            <a:off x="502920" y="530351"/>
            <a:ext cx="8183880" cy="1051560"/>
          </a:xfrm>
          <a:prstGeom prst="rect">
            <a:avLst/>
          </a:prstGeom>
        </p:spPr>
        <p:txBody>
          <a:bodyPr vert="horz" anchor="b">
            <a:normAutofit/>
          </a:bodyPr>
          <a:lstStyle/>
          <a:p>
            <a:r>
              <a:rPr kumimoji="0" lang="nl-NL" dirty="0"/>
              <a:t>Klik om de stijl te bewerken</a:t>
            </a:r>
            <a:endParaRPr kumimoji="0" lang="en-US" dirty="0"/>
          </a:p>
        </p:txBody>
      </p:sp>
      <p:sp>
        <p:nvSpPr>
          <p:cNvPr id="4" name="Tijdelijke aanduiding voor tekst 3"/>
          <p:cNvSpPr>
            <a:spLocks noGrp="1"/>
          </p:cNvSpPr>
          <p:nvPr>
            <p:ph type="body" idx="1"/>
          </p:nvPr>
        </p:nvSpPr>
        <p:spPr>
          <a:xfrm>
            <a:off x="502920" y="1752917"/>
            <a:ext cx="8183880" cy="4187952"/>
          </a:xfrm>
          <a:prstGeom prst="rect">
            <a:avLst/>
          </a:prstGeom>
        </p:spPr>
        <p:txBody>
          <a:bodyPr vert="horz" lIns="182880" tIns="91440">
            <a:normAutofit/>
          </a:bodyPr>
          <a:lstStyle/>
          <a:p>
            <a:pPr lvl="0" eaLnBrk="1" latinLnBrk="0" hangingPunct="1"/>
            <a:r>
              <a:rPr kumimoji="0" lang="nl-NL" dirty="0"/>
              <a:t>Klik om de modelstijlen te bewerken</a:t>
            </a:r>
          </a:p>
          <a:p>
            <a:pPr lvl="1" eaLnBrk="1" latinLnBrk="0" hangingPunct="1"/>
            <a:r>
              <a:rPr kumimoji="0" lang="nl-NL" dirty="0"/>
              <a:t>Tweede niveau</a:t>
            </a:r>
          </a:p>
          <a:p>
            <a:pPr lvl="2" eaLnBrk="1" latinLnBrk="0" hangingPunct="1"/>
            <a:r>
              <a:rPr kumimoji="0" lang="nl-NL" dirty="0"/>
              <a:t>Derde niveau</a:t>
            </a:r>
          </a:p>
          <a:p>
            <a:pPr lvl="3" eaLnBrk="1" latinLnBrk="0" hangingPunct="1"/>
            <a:r>
              <a:rPr kumimoji="0" lang="nl-NL" dirty="0"/>
              <a:t>Vierde niveau</a:t>
            </a:r>
          </a:p>
          <a:p>
            <a:pPr lvl="4" eaLnBrk="1" latinLnBrk="0" hangingPunct="1"/>
            <a:r>
              <a:rPr kumimoji="0" lang="nl-NL" dirty="0"/>
              <a:t>Vijfde niveau</a:t>
            </a:r>
            <a:endParaRPr kumimoji="0" lang="en-US" dirty="0"/>
          </a:p>
        </p:txBody>
      </p:sp>
      <p:sp>
        <p:nvSpPr>
          <p:cNvPr id="25" name="Tijdelijke aanduiding voor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7C9E7C-CE6D-4423-B22F-614C2E4069C0}" type="datetimeFigureOut">
              <a:rPr lang="nl-BE" smtClean="0"/>
              <a:t>1/03/2019</a:t>
            </a:fld>
            <a:endParaRPr lang="nl-BE"/>
          </a:p>
        </p:txBody>
      </p:sp>
      <p:sp>
        <p:nvSpPr>
          <p:cNvPr id="18" name="Tijdelijke aanduiding voor voettekst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nl-BE"/>
          </a:p>
        </p:txBody>
      </p:sp>
      <p:sp>
        <p:nvSpPr>
          <p:cNvPr id="5" name="Tijdelijke aanduiding voor dianumm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CA2644E-1977-4A43-A46F-3A0A12896D6E}" type="slidenum">
              <a:rPr lang="nl-BE" smtClean="0"/>
              <a:t>‹nr.›</a:t>
            </a:fld>
            <a:endParaRPr lang="nl-BE"/>
          </a:p>
        </p:txBody>
      </p:sp>
      <p:pic>
        <p:nvPicPr>
          <p:cNvPr id="7" name="Afbeelding 6">
            <a:extLst>
              <a:ext uri="{FF2B5EF4-FFF2-40B4-BE49-F238E27FC236}">
                <a16:creationId xmlns:a16="http://schemas.microsoft.com/office/drawing/2014/main" id="{AB1881C1-D595-3249-AEE5-EA550869CCB6}"/>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rot="5400000">
            <a:off x="7351378" y="-501476"/>
            <a:ext cx="457200" cy="1549400"/>
          </a:xfrm>
          <a:prstGeom prst="rect">
            <a:avLst/>
          </a:prstGeom>
        </p:spPr>
      </p:pic>
      <p:pic>
        <p:nvPicPr>
          <p:cNvPr id="9" name="Afbeelding 8">
            <a:extLst>
              <a:ext uri="{FF2B5EF4-FFF2-40B4-BE49-F238E27FC236}">
                <a16:creationId xmlns:a16="http://schemas.microsoft.com/office/drawing/2014/main" id="{03A60B0B-9FE3-BA44-85DB-AA30E3355AEF}"/>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rot="5400000">
            <a:off x="946845" y="5599112"/>
            <a:ext cx="527050" cy="1917700"/>
          </a:xfrm>
          <a:prstGeom prst="rect">
            <a:avLst/>
          </a:prstGeom>
        </p:spPr>
      </p:pic>
    </p:spTree>
    <p:extLst>
      <p:ext uri="{BB962C8B-B14F-4D97-AF65-F5344CB8AC3E}">
        <p14:creationId xmlns:p14="http://schemas.microsoft.com/office/powerpoint/2010/main" val="22057498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b="1" kern="1200" cap="all" baseline="0">
          <a:solidFill>
            <a:srgbClr val="BDA250"/>
          </a:solidFill>
          <a:effectLst/>
          <a:latin typeface="Arial Black" panose="020B0604020202020204" pitchFamily="34" charset="0"/>
          <a:ea typeface="+mj-ea"/>
          <a:cs typeface="+mj-cs"/>
        </a:defRPr>
      </a:lvl1pPr>
      <a:extLst/>
    </p:titleStyle>
    <p:bodyStyle>
      <a:lvl1pPr marL="265176" indent="-265176" algn="l" rtl="0" eaLnBrk="1" latinLnBrk="0" hangingPunct="1">
        <a:spcBef>
          <a:spcPts val="0"/>
        </a:spcBef>
        <a:spcAft>
          <a:spcPts val="1800"/>
        </a:spcAft>
        <a:buClr>
          <a:schemeClr val="tx1"/>
        </a:buClr>
        <a:buSzPct val="80000"/>
        <a:buFont typeface="Wingdings 2"/>
        <a:buChar char=""/>
        <a:defRPr kumimoji="0" sz="2800" kern="1200" baseline="0">
          <a:solidFill>
            <a:schemeClr val="tx1"/>
          </a:solidFill>
          <a:effectLst/>
          <a:latin typeface="+mn-lt"/>
          <a:ea typeface="+mn-ea"/>
          <a:cs typeface="+mn-cs"/>
        </a:defRPr>
      </a:lvl1pPr>
      <a:lvl2pPr marL="548640" indent="-201168" algn="l" rtl="0" eaLnBrk="1" latinLnBrk="0" hangingPunct="1">
        <a:spcBef>
          <a:spcPts val="0"/>
        </a:spcBef>
        <a:spcAft>
          <a:spcPts val="1200"/>
        </a:spcAft>
        <a:buClr>
          <a:schemeClr val="tx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0"/>
        </a:spcBef>
        <a:spcAft>
          <a:spcPts val="1200"/>
        </a:spcAft>
        <a:buClr>
          <a:schemeClr val="tx1"/>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0"/>
        </a:spcBef>
        <a:spcAft>
          <a:spcPts val="1200"/>
        </a:spcAft>
        <a:buClr>
          <a:schemeClr val="tx1"/>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0"/>
        </a:spcBef>
        <a:spcAft>
          <a:spcPts val="1200"/>
        </a:spcAft>
        <a:buClr>
          <a:schemeClr val="tx1"/>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8juwP9URqL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0B45D896-DAB6-664B-8D45-11BD48088B0C}"/>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891462" y="0"/>
            <a:ext cx="5313866" cy="2204864"/>
          </a:xfrm>
          <a:prstGeom prst="rect">
            <a:avLst/>
          </a:prstGeom>
        </p:spPr>
      </p:pic>
      <p:sp>
        <p:nvSpPr>
          <p:cNvPr id="2" name="Titel 1"/>
          <p:cNvSpPr>
            <a:spLocks noGrp="1"/>
          </p:cNvSpPr>
          <p:nvPr>
            <p:ph type="ctrTitle"/>
          </p:nvPr>
        </p:nvSpPr>
        <p:spPr>
          <a:xfrm>
            <a:off x="1979712" y="396052"/>
            <a:ext cx="5112568" cy="827337"/>
          </a:xfrm>
        </p:spPr>
        <p:txBody>
          <a:bodyPr>
            <a:normAutofit fontScale="90000"/>
          </a:bodyPr>
          <a:lstStyle/>
          <a:p>
            <a:r>
              <a:rPr lang="nl-BE" sz="2700" dirty="0"/>
              <a:t>Les 1</a:t>
            </a:r>
            <a:br>
              <a:rPr lang="nl-BE" dirty="0"/>
            </a:br>
            <a:r>
              <a:rPr lang="nl-BE" dirty="0"/>
              <a:t>Tijdsbeheer</a:t>
            </a:r>
          </a:p>
        </p:txBody>
      </p:sp>
      <p:sp>
        <p:nvSpPr>
          <p:cNvPr id="3" name="Ondertitel 2"/>
          <p:cNvSpPr>
            <a:spLocks noGrp="1"/>
          </p:cNvSpPr>
          <p:nvPr>
            <p:ph type="subTitle" idx="1"/>
          </p:nvPr>
        </p:nvSpPr>
        <p:spPr>
          <a:xfrm>
            <a:off x="1979712" y="1223389"/>
            <a:ext cx="5112568" cy="621435"/>
          </a:xfrm>
        </p:spPr>
        <p:txBody>
          <a:bodyPr>
            <a:normAutofit lnSpcReduction="10000"/>
          </a:bodyPr>
          <a:lstStyle/>
          <a:p>
            <a:r>
              <a:rPr lang="nl-BE" sz="2400" dirty="0"/>
              <a:t>Tips &amp; Stappenplan </a:t>
            </a:r>
          </a:p>
          <a:p>
            <a:endParaRPr lang="nl-BE" sz="2400" dirty="0"/>
          </a:p>
          <a:p>
            <a:endParaRPr lang="nl-BE" sz="2400" dirty="0"/>
          </a:p>
          <a:p>
            <a:endParaRPr lang="nl-BE" sz="2400" dirty="0"/>
          </a:p>
          <a:p>
            <a:endParaRPr lang="nl-BE" sz="2400" dirty="0"/>
          </a:p>
          <a:p>
            <a:endParaRPr lang="nl-BE" sz="2400" dirty="0"/>
          </a:p>
          <a:p>
            <a:endParaRPr lang="nl-BE" sz="2400" dirty="0"/>
          </a:p>
          <a:p>
            <a:endParaRPr lang="nl-BE" sz="2400" dirty="0"/>
          </a:p>
          <a:p>
            <a:endParaRPr lang="nl-BE" sz="2400" dirty="0"/>
          </a:p>
        </p:txBody>
      </p:sp>
    </p:spTree>
    <p:extLst>
      <p:ext uri="{BB962C8B-B14F-4D97-AF65-F5344CB8AC3E}">
        <p14:creationId xmlns:p14="http://schemas.microsoft.com/office/powerpoint/2010/main" val="1126408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Feedback</a:t>
            </a:r>
          </a:p>
        </p:txBody>
      </p:sp>
      <p:sp>
        <p:nvSpPr>
          <p:cNvPr id="3" name="Tijdelijke aanduiding voor inhoud 2"/>
          <p:cNvSpPr>
            <a:spLocks noGrp="1"/>
          </p:cNvSpPr>
          <p:nvPr>
            <p:ph idx="1"/>
          </p:nvPr>
        </p:nvSpPr>
        <p:spPr>
          <a:xfrm>
            <a:off x="502920" y="1761328"/>
            <a:ext cx="8183880" cy="4908032"/>
          </a:xfrm>
        </p:spPr>
        <p:txBody>
          <a:bodyPr>
            <a:noAutofit/>
          </a:bodyPr>
          <a:lstStyle/>
          <a:p>
            <a:pPr marL="0" indent="0">
              <a:spcAft>
                <a:spcPts val="1400"/>
              </a:spcAft>
              <a:buNone/>
            </a:pPr>
            <a:r>
              <a:rPr lang="nl-BE" sz="2600" b="1" dirty="0"/>
              <a:t>Overloop elkaars planning en ga na:</a:t>
            </a:r>
            <a:endParaRPr lang="nl-BE" sz="2600" dirty="0"/>
          </a:p>
          <a:p>
            <a:pPr>
              <a:spcAft>
                <a:spcPts val="1400"/>
              </a:spcAft>
            </a:pPr>
            <a:r>
              <a:rPr lang="nl-BE" sz="2600" dirty="0"/>
              <a:t>Wat ging er goed bij jou?</a:t>
            </a:r>
          </a:p>
          <a:p>
            <a:pPr>
              <a:spcAft>
                <a:spcPts val="1400"/>
              </a:spcAft>
            </a:pPr>
            <a:r>
              <a:rPr lang="nl-BE" sz="2600" dirty="0"/>
              <a:t>Wat ging er minder goed/ moeilijk?</a:t>
            </a:r>
          </a:p>
          <a:p>
            <a:pPr>
              <a:spcAft>
                <a:spcPts val="900"/>
              </a:spcAft>
            </a:pPr>
            <a:r>
              <a:rPr lang="nl-NL" sz="2600" dirty="0"/>
              <a:t>Als je een score zou moeten toekennen aan hoe de afgelopen week verlopen is op vlak van planning, hoeveel zou je dan geven?</a:t>
            </a:r>
          </a:p>
          <a:p>
            <a:pPr lvl="1">
              <a:spcAft>
                <a:spcPts val="900"/>
              </a:spcAft>
            </a:pPr>
            <a:r>
              <a:rPr lang="nl-NL" sz="2200" dirty="0"/>
              <a:t>Waarom? </a:t>
            </a:r>
          </a:p>
          <a:p>
            <a:pPr lvl="1">
              <a:spcAft>
                <a:spcPts val="900"/>
              </a:spcAft>
            </a:pPr>
            <a:r>
              <a:rPr lang="nl-NL" sz="2200" dirty="0"/>
              <a:t>Wat zou ervoor kunnen zorgen dat deze score hoger ligt een volgende keer? </a:t>
            </a:r>
          </a:p>
        </p:txBody>
      </p:sp>
    </p:spTree>
    <p:extLst>
      <p:ext uri="{BB962C8B-B14F-4D97-AF65-F5344CB8AC3E}">
        <p14:creationId xmlns:p14="http://schemas.microsoft.com/office/powerpoint/2010/main" val="266477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Terugkoppeling</a:t>
            </a:r>
          </a:p>
        </p:txBody>
      </p:sp>
      <p:sp>
        <p:nvSpPr>
          <p:cNvPr id="3" name="Tijdelijke aanduiding voor inhoud 2"/>
          <p:cNvSpPr>
            <a:spLocks noGrp="1"/>
          </p:cNvSpPr>
          <p:nvPr>
            <p:ph idx="1"/>
          </p:nvPr>
        </p:nvSpPr>
        <p:spPr/>
        <p:txBody>
          <a:bodyPr>
            <a:normAutofit/>
          </a:bodyPr>
          <a:lstStyle/>
          <a:p>
            <a:r>
              <a:rPr lang="nl-NL" dirty="0"/>
              <a:t>Wat hebben jullie opgemerkt bij deze oefening?</a:t>
            </a:r>
          </a:p>
          <a:p>
            <a:r>
              <a:rPr lang="nl-NL" dirty="0"/>
              <a:t>Welke problemen hebben jullie de afgelopen week ervaren met de planning? </a:t>
            </a:r>
          </a:p>
          <a:p>
            <a:r>
              <a:rPr lang="nl-NL" dirty="0"/>
              <a:t>Welke mogelijke aanpakken hebben jullie al kunnen vinden om de werkpunten aan te pakken?</a:t>
            </a:r>
            <a:endParaRPr lang="nl-BE" dirty="0"/>
          </a:p>
        </p:txBody>
      </p:sp>
    </p:spTree>
    <p:extLst>
      <p:ext uri="{BB962C8B-B14F-4D97-AF65-F5344CB8AC3E}">
        <p14:creationId xmlns:p14="http://schemas.microsoft.com/office/powerpoint/2010/main" val="221679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Oefening tijdverspillers</a:t>
            </a:r>
          </a:p>
        </p:txBody>
      </p:sp>
      <p:sp>
        <p:nvSpPr>
          <p:cNvPr id="3" name="Tijdelijke aanduiding voor inhoud 2"/>
          <p:cNvSpPr>
            <a:spLocks noGrp="1"/>
          </p:cNvSpPr>
          <p:nvPr>
            <p:ph idx="1"/>
          </p:nvPr>
        </p:nvSpPr>
        <p:spPr/>
        <p:txBody>
          <a:bodyPr>
            <a:normAutofit/>
          </a:bodyPr>
          <a:lstStyle/>
          <a:p>
            <a:r>
              <a:rPr lang="nl-NL" dirty="0"/>
              <a:t>Zoek uit waaraan jij je tijd verspilt en maak een lijst van jouw top 6 van tijdverspillers.</a:t>
            </a:r>
          </a:p>
          <a:p>
            <a:r>
              <a:rPr lang="nl-NL" dirty="0"/>
              <a:t>Bedenk vervolgens enkele manieren om de tijdverspillers die onder eigen controle staan te beheersen. Schrijf drie mogelijke strategieën neer.</a:t>
            </a:r>
            <a:endParaRPr lang="nl-BE" dirty="0"/>
          </a:p>
        </p:txBody>
      </p:sp>
    </p:spTree>
    <p:extLst>
      <p:ext uri="{BB962C8B-B14F-4D97-AF65-F5344CB8AC3E}">
        <p14:creationId xmlns:p14="http://schemas.microsoft.com/office/powerpoint/2010/main" val="13011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Oefening uitstelgedrag</a:t>
            </a:r>
          </a:p>
        </p:txBody>
      </p:sp>
      <p:sp>
        <p:nvSpPr>
          <p:cNvPr id="3" name="Tijdelijke aanduiding voor inhoud 2"/>
          <p:cNvSpPr>
            <a:spLocks noGrp="1"/>
          </p:cNvSpPr>
          <p:nvPr>
            <p:ph idx="1"/>
          </p:nvPr>
        </p:nvSpPr>
        <p:spPr>
          <a:xfrm>
            <a:off x="502920" y="1761328"/>
            <a:ext cx="8183880" cy="5096672"/>
          </a:xfrm>
        </p:spPr>
        <p:txBody>
          <a:bodyPr>
            <a:normAutofit/>
          </a:bodyPr>
          <a:lstStyle/>
          <a:p>
            <a:pPr>
              <a:spcAft>
                <a:spcPts val="900"/>
              </a:spcAft>
            </a:pPr>
            <a:r>
              <a:rPr lang="nl-NL" dirty="0"/>
              <a:t>Lees de omschrijving van de zes types uitstellers.</a:t>
            </a:r>
          </a:p>
          <a:p>
            <a:pPr lvl="1">
              <a:spcAft>
                <a:spcPts val="1800"/>
              </a:spcAft>
            </a:pPr>
            <a:r>
              <a:rPr lang="nl-NL" dirty="0"/>
              <a:t>In welk van de zes types herken jij je het meest? </a:t>
            </a:r>
            <a:endParaRPr lang="nl-NL" sz="1400" dirty="0"/>
          </a:p>
          <a:p>
            <a:pPr>
              <a:spcAft>
                <a:spcPts val="900"/>
              </a:spcAft>
            </a:pPr>
            <a:r>
              <a:rPr lang="nl-NL" dirty="0"/>
              <a:t>Groepeer jullie per type.</a:t>
            </a:r>
          </a:p>
          <a:p>
            <a:pPr lvl="1"/>
            <a:r>
              <a:rPr lang="nl-NL" dirty="0"/>
              <a:t>Wat zijn positieve aspecten aan dit type uitsteller?</a:t>
            </a:r>
          </a:p>
          <a:p>
            <a:pPr lvl="1"/>
            <a:r>
              <a:rPr lang="nl-NL" dirty="0"/>
              <a:t>Wat zijn mogelijke valkuilen van dit type uitsteller?</a:t>
            </a:r>
          </a:p>
          <a:p>
            <a:pPr lvl="1"/>
            <a:r>
              <a:rPr lang="nl-NL" dirty="0"/>
              <a:t>Bedenk enkele tips voor dit type uitsteller die je zelf ook kan toepassen.</a:t>
            </a:r>
            <a:endParaRPr lang="nl-BE" dirty="0"/>
          </a:p>
        </p:txBody>
      </p:sp>
    </p:spTree>
    <p:extLst>
      <p:ext uri="{BB962C8B-B14F-4D97-AF65-F5344CB8AC3E}">
        <p14:creationId xmlns:p14="http://schemas.microsoft.com/office/powerpoint/2010/main" val="215053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Doelen opstellen</a:t>
            </a:r>
          </a:p>
        </p:txBody>
      </p:sp>
      <p:sp>
        <p:nvSpPr>
          <p:cNvPr id="3" name="Tijdelijke aanduiding voor inhoud 2"/>
          <p:cNvSpPr>
            <a:spLocks noGrp="1"/>
          </p:cNvSpPr>
          <p:nvPr>
            <p:ph idx="1"/>
          </p:nvPr>
        </p:nvSpPr>
        <p:spPr/>
        <p:txBody>
          <a:bodyPr>
            <a:normAutofit/>
          </a:bodyPr>
          <a:lstStyle/>
          <a:p>
            <a:r>
              <a:rPr lang="nl-NL" dirty="0"/>
              <a:t>Wat zijn jouw doelen voor de komende week in functie van tijdsbeheer?</a:t>
            </a:r>
          </a:p>
        </p:txBody>
      </p:sp>
    </p:spTree>
    <p:extLst>
      <p:ext uri="{BB962C8B-B14F-4D97-AF65-F5344CB8AC3E}">
        <p14:creationId xmlns:p14="http://schemas.microsoft.com/office/powerpoint/2010/main" val="2510442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7A639999-DE51-DF45-80FD-C0208188AF4E}"/>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891462" y="0"/>
            <a:ext cx="5313866" cy="2204864"/>
          </a:xfrm>
          <a:prstGeom prst="rect">
            <a:avLst/>
          </a:prstGeom>
        </p:spPr>
      </p:pic>
      <p:sp>
        <p:nvSpPr>
          <p:cNvPr id="2" name="Titel 1"/>
          <p:cNvSpPr>
            <a:spLocks noGrp="1"/>
          </p:cNvSpPr>
          <p:nvPr>
            <p:ph type="ctrTitle"/>
          </p:nvPr>
        </p:nvSpPr>
        <p:spPr>
          <a:xfrm>
            <a:off x="1979712" y="396053"/>
            <a:ext cx="5112568" cy="800700"/>
          </a:xfrm>
        </p:spPr>
        <p:txBody>
          <a:bodyPr>
            <a:normAutofit fontScale="90000"/>
          </a:bodyPr>
          <a:lstStyle/>
          <a:p>
            <a:r>
              <a:rPr lang="nl-BE" sz="2700" dirty="0"/>
              <a:t>Les 3 </a:t>
            </a:r>
            <a:r>
              <a:rPr lang="nl-BE" sz="4400" dirty="0"/>
              <a:t>Concentratie</a:t>
            </a:r>
          </a:p>
        </p:txBody>
      </p:sp>
      <p:sp>
        <p:nvSpPr>
          <p:cNvPr id="3" name="Ondertitel 2"/>
          <p:cNvSpPr>
            <a:spLocks noGrp="1"/>
          </p:cNvSpPr>
          <p:nvPr>
            <p:ph type="subTitle" idx="1"/>
          </p:nvPr>
        </p:nvSpPr>
        <p:spPr>
          <a:xfrm>
            <a:off x="1992111" y="1196753"/>
            <a:ext cx="5112568" cy="621435"/>
          </a:xfrm>
        </p:spPr>
        <p:txBody>
          <a:bodyPr>
            <a:normAutofit/>
          </a:bodyPr>
          <a:lstStyle/>
          <a:p>
            <a:r>
              <a:rPr lang="nl-BE" sz="2400" dirty="0"/>
              <a:t>Interne afleiders</a:t>
            </a:r>
          </a:p>
        </p:txBody>
      </p:sp>
    </p:spTree>
    <p:extLst>
      <p:ext uri="{BB962C8B-B14F-4D97-AF65-F5344CB8AC3E}">
        <p14:creationId xmlns:p14="http://schemas.microsoft.com/office/powerpoint/2010/main" val="759846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Doelen bereikt?</a:t>
            </a:r>
          </a:p>
        </p:txBody>
      </p:sp>
      <p:sp>
        <p:nvSpPr>
          <p:cNvPr id="3" name="Tijdelijke aanduiding voor inhoud 2"/>
          <p:cNvSpPr>
            <a:spLocks noGrp="1"/>
          </p:cNvSpPr>
          <p:nvPr>
            <p:ph idx="1"/>
          </p:nvPr>
        </p:nvSpPr>
        <p:spPr/>
        <p:txBody>
          <a:bodyPr>
            <a:normAutofit/>
          </a:bodyPr>
          <a:lstStyle/>
          <a:p>
            <a:r>
              <a:rPr lang="nl-BE" dirty="0"/>
              <a:t>Heb je de doelen bereikt?</a:t>
            </a:r>
          </a:p>
          <a:p>
            <a:r>
              <a:rPr lang="nl-BE" dirty="0"/>
              <a:t>Zo ja, wat lukte wel? Waarom lukte dit wel?</a:t>
            </a:r>
          </a:p>
          <a:p>
            <a:r>
              <a:rPr lang="nl-BE" dirty="0"/>
              <a:t>Zo nee, wat lukte niet? Waarom lukte dit niet?</a:t>
            </a:r>
          </a:p>
        </p:txBody>
      </p:sp>
    </p:spTree>
    <p:extLst>
      <p:ext uri="{BB962C8B-B14F-4D97-AF65-F5344CB8AC3E}">
        <p14:creationId xmlns:p14="http://schemas.microsoft.com/office/powerpoint/2010/main" val="420685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Bewustwording van afleiders</a:t>
            </a:r>
          </a:p>
        </p:txBody>
      </p:sp>
      <p:sp>
        <p:nvSpPr>
          <p:cNvPr id="3" name="Tijdelijke aanduiding voor inhoud 2"/>
          <p:cNvSpPr>
            <a:spLocks noGrp="1"/>
          </p:cNvSpPr>
          <p:nvPr>
            <p:ph idx="1"/>
          </p:nvPr>
        </p:nvSpPr>
        <p:spPr/>
        <p:txBody>
          <a:bodyPr>
            <a:normAutofit/>
          </a:bodyPr>
          <a:lstStyle/>
          <a:p>
            <a:pPr fontAlgn="base"/>
            <a:r>
              <a:rPr lang="nl-BE" dirty="0"/>
              <a:t>Denk terug aan de laatste keer dat je met je neus in de boeken zat. Welke zaken zorgden er toen voor dat je afdwaalde van de leerstof? </a:t>
            </a:r>
          </a:p>
          <a:p>
            <a:pPr fontAlgn="base"/>
            <a:r>
              <a:rPr lang="nl-BE" dirty="0"/>
              <a:t>Noteer (minstens) 5 zaken. </a:t>
            </a:r>
          </a:p>
        </p:txBody>
      </p:sp>
    </p:spTree>
    <p:extLst>
      <p:ext uri="{BB962C8B-B14F-4D97-AF65-F5344CB8AC3E}">
        <p14:creationId xmlns:p14="http://schemas.microsoft.com/office/powerpoint/2010/main" val="129411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Bewustwording van afleiders</a:t>
            </a:r>
          </a:p>
        </p:txBody>
      </p:sp>
      <p:sp>
        <p:nvSpPr>
          <p:cNvPr id="3" name="Tijdelijke aanduiding voor inhoud 2"/>
          <p:cNvSpPr>
            <a:spLocks noGrp="1"/>
          </p:cNvSpPr>
          <p:nvPr>
            <p:ph idx="1"/>
          </p:nvPr>
        </p:nvSpPr>
        <p:spPr/>
        <p:txBody>
          <a:bodyPr>
            <a:normAutofit/>
          </a:bodyPr>
          <a:lstStyle/>
          <a:p>
            <a:pPr fontAlgn="base"/>
            <a:r>
              <a:rPr lang="nl-BE" dirty="0">
                <a:solidFill>
                  <a:schemeClr val="bg1">
                    <a:lumMod val="65000"/>
                  </a:schemeClr>
                </a:solidFill>
              </a:rPr>
              <a:t>Denk terug aan de laatste keer dat je met je neus in de boeken zat. Welke zaken zorgden er toen voor dat je afdwaalde van de leerstof? </a:t>
            </a:r>
          </a:p>
          <a:p>
            <a:pPr fontAlgn="base"/>
            <a:r>
              <a:rPr lang="nl-BE" dirty="0">
                <a:solidFill>
                  <a:schemeClr val="bg1">
                    <a:lumMod val="65000"/>
                  </a:schemeClr>
                </a:solidFill>
              </a:rPr>
              <a:t>Noteer (minstens) 5 zaken. </a:t>
            </a:r>
          </a:p>
          <a:p>
            <a:pPr fontAlgn="base"/>
            <a:r>
              <a:rPr lang="nl-BE" dirty="0"/>
              <a:t>Bespreek met je buur. </a:t>
            </a:r>
          </a:p>
        </p:txBody>
      </p:sp>
    </p:spTree>
    <p:extLst>
      <p:ext uri="{BB962C8B-B14F-4D97-AF65-F5344CB8AC3E}">
        <p14:creationId xmlns:p14="http://schemas.microsoft.com/office/powerpoint/2010/main" val="4117099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b="0" dirty="0"/>
              <a:t>Interne afleiders uitschakelen, </a:t>
            </a:r>
            <a:r>
              <a:rPr lang="nl-BE" dirty="0"/>
              <a:t>hoe?</a:t>
            </a:r>
          </a:p>
        </p:txBody>
      </p:sp>
      <p:sp>
        <p:nvSpPr>
          <p:cNvPr id="3" name="Tijdelijke aanduiding voor inhoud 2"/>
          <p:cNvSpPr>
            <a:spLocks noGrp="1"/>
          </p:cNvSpPr>
          <p:nvPr>
            <p:ph idx="1"/>
          </p:nvPr>
        </p:nvSpPr>
        <p:spPr>
          <a:xfrm>
            <a:off x="502920" y="1760400"/>
            <a:ext cx="8183880" cy="4187952"/>
          </a:xfrm>
        </p:spPr>
        <p:txBody>
          <a:bodyPr>
            <a:normAutofit/>
          </a:bodyPr>
          <a:lstStyle/>
          <a:p>
            <a:r>
              <a:rPr lang="nl-BE" dirty="0"/>
              <a:t>Discussie in groepen met rapportage via flappen</a:t>
            </a:r>
          </a:p>
        </p:txBody>
      </p:sp>
    </p:spTree>
    <p:extLst>
      <p:ext uri="{BB962C8B-B14F-4D97-AF65-F5344CB8AC3E}">
        <p14:creationId xmlns:p14="http://schemas.microsoft.com/office/powerpoint/2010/main" val="390346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Brainstorm </a:t>
            </a:r>
          </a:p>
        </p:txBody>
      </p:sp>
      <p:sp>
        <p:nvSpPr>
          <p:cNvPr id="3" name="Tijdelijke aanduiding voor inhoud 2"/>
          <p:cNvSpPr>
            <a:spLocks noGrp="1"/>
          </p:cNvSpPr>
          <p:nvPr>
            <p:ph idx="1"/>
          </p:nvPr>
        </p:nvSpPr>
        <p:spPr/>
        <p:txBody>
          <a:bodyPr>
            <a:normAutofit/>
          </a:bodyPr>
          <a:lstStyle/>
          <a:p>
            <a:r>
              <a:rPr lang="nl-BE" sz="2800" dirty="0"/>
              <a:t>Wat is volgens jou belangrijk bij het opstellen van een weekplanning?</a:t>
            </a:r>
          </a:p>
        </p:txBody>
      </p:sp>
    </p:spTree>
    <p:extLst>
      <p:ext uri="{BB962C8B-B14F-4D97-AF65-F5344CB8AC3E}">
        <p14:creationId xmlns:p14="http://schemas.microsoft.com/office/powerpoint/2010/main" val="3396327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dirty="0"/>
              <a:t>Interne afleiders uitschakelen, zo!</a:t>
            </a:r>
          </a:p>
        </p:txBody>
      </p:sp>
      <p:sp>
        <p:nvSpPr>
          <p:cNvPr id="3" name="Tijdelijke aanduiding voor inhoud 2"/>
          <p:cNvSpPr>
            <a:spLocks noGrp="1"/>
          </p:cNvSpPr>
          <p:nvPr>
            <p:ph idx="1"/>
          </p:nvPr>
        </p:nvSpPr>
        <p:spPr>
          <a:xfrm>
            <a:off x="502920" y="1761328"/>
            <a:ext cx="8183880" cy="4187952"/>
          </a:xfrm>
        </p:spPr>
        <p:txBody>
          <a:bodyPr>
            <a:normAutofit fontScale="47500" lnSpcReduction="20000"/>
          </a:bodyPr>
          <a:lstStyle/>
          <a:p>
            <a:pPr>
              <a:lnSpc>
                <a:spcPct val="120000"/>
              </a:lnSpc>
              <a:spcAft>
                <a:spcPts val="900"/>
              </a:spcAft>
            </a:pPr>
            <a:r>
              <a:rPr lang="nl-BE" sz="5900" dirty="0"/>
              <a:t>Gedachtenstop</a:t>
            </a:r>
          </a:p>
          <a:p>
            <a:pPr lvl="1">
              <a:lnSpc>
                <a:spcPct val="150000"/>
              </a:lnSpc>
              <a:spcAft>
                <a:spcPts val="900"/>
              </a:spcAft>
            </a:pPr>
            <a:r>
              <a:rPr lang="nl-BE" sz="3800" dirty="0"/>
              <a:t>Roep jezelf halt toe wanneer je gedachten afdwalen/ begint te piekeren. Onderbreek je gedachten. </a:t>
            </a:r>
          </a:p>
          <a:p>
            <a:pPr lvl="1">
              <a:lnSpc>
                <a:spcPct val="150000"/>
              </a:lnSpc>
              <a:spcAft>
                <a:spcPts val="900"/>
              </a:spcAft>
            </a:pPr>
            <a:r>
              <a:rPr lang="nl-BE" sz="3800" dirty="0"/>
              <a:t>Controleer waarop je gedachten gericht zijn. </a:t>
            </a:r>
          </a:p>
          <a:p>
            <a:pPr lvl="1">
              <a:lnSpc>
                <a:spcPct val="150000"/>
              </a:lnSpc>
              <a:spcAft>
                <a:spcPts val="900"/>
              </a:spcAft>
            </a:pPr>
            <a:r>
              <a:rPr lang="nl-BE" sz="3800" dirty="0"/>
              <a:t>Wanneer dit niet op de taak gericht is: zeg hardop ‘STOP’! tegen je gedachten.</a:t>
            </a:r>
          </a:p>
          <a:p>
            <a:pPr lvl="1">
              <a:lnSpc>
                <a:spcPct val="150000"/>
              </a:lnSpc>
              <a:spcAft>
                <a:spcPts val="900"/>
              </a:spcAft>
            </a:pPr>
            <a:r>
              <a:rPr lang="nl-BE" sz="3800" dirty="0"/>
              <a:t>Je kan ook proberen zeggen: ‘Ik denk nu aan … (de negatieve gedachte), maar ik wil denken aan … (een nieuwe gedachte). </a:t>
            </a:r>
          </a:p>
          <a:p>
            <a:pPr lvl="1">
              <a:lnSpc>
                <a:spcPct val="150000"/>
              </a:lnSpc>
              <a:spcAft>
                <a:spcPts val="900"/>
              </a:spcAft>
            </a:pPr>
            <a:r>
              <a:rPr lang="nl-BE" sz="3800" dirty="0"/>
              <a:t>Herhaal deze nieuwe gedachte een aantal keer. </a:t>
            </a:r>
          </a:p>
        </p:txBody>
      </p:sp>
    </p:spTree>
    <p:extLst>
      <p:ext uri="{BB962C8B-B14F-4D97-AF65-F5344CB8AC3E}">
        <p14:creationId xmlns:p14="http://schemas.microsoft.com/office/powerpoint/2010/main" val="1544070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1760400"/>
            <a:ext cx="8183880" cy="4187952"/>
          </a:xfrm>
        </p:spPr>
        <p:txBody>
          <a:bodyPr>
            <a:normAutofit/>
          </a:bodyPr>
          <a:lstStyle/>
          <a:p>
            <a:pPr>
              <a:spcAft>
                <a:spcPts val="900"/>
              </a:spcAft>
            </a:pPr>
            <a:r>
              <a:rPr lang="nl-BE" dirty="0"/>
              <a:t>Piekerkwartier</a:t>
            </a:r>
          </a:p>
          <a:p>
            <a:pPr lvl="1">
              <a:lnSpc>
                <a:spcPct val="130000"/>
              </a:lnSpc>
              <a:spcAft>
                <a:spcPts val="900"/>
              </a:spcAft>
            </a:pPr>
            <a:r>
              <a:rPr lang="nl-BE" sz="1800" dirty="0"/>
              <a:t>Het vraagt veel tijd en energie om te piekeren.</a:t>
            </a:r>
          </a:p>
          <a:p>
            <a:pPr lvl="1">
              <a:lnSpc>
                <a:spcPct val="130000"/>
              </a:lnSpc>
              <a:spcAft>
                <a:spcPts val="900"/>
              </a:spcAft>
            </a:pPr>
            <a:r>
              <a:rPr lang="nl-BE" sz="1800" dirty="0"/>
              <a:t>Daarom: een piekerkwartier inlassen.</a:t>
            </a:r>
          </a:p>
          <a:p>
            <a:pPr lvl="1">
              <a:lnSpc>
                <a:spcPct val="130000"/>
              </a:lnSpc>
              <a:spcAft>
                <a:spcPts val="900"/>
              </a:spcAft>
            </a:pPr>
            <a:r>
              <a:rPr lang="nl-BE" sz="1800" dirty="0"/>
              <a:t>Op dat moment mag je bij je zorgen stilstaan.</a:t>
            </a:r>
          </a:p>
          <a:p>
            <a:pPr lvl="1">
              <a:lnSpc>
                <a:spcPct val="130000"/>
              </a:lnSpc>
              <a:spcAft>
                <a:spcPts val="900"/>
              </a:spcAft>
            </a:pPr>
            <a:r>
              <a:rPr lang="nl-BE" sz="1800" dirty="0"/>
              <a:t>Negatieve gedachten die buiten het piekerkwartier de kop op steken: </a:t>
            </a:r>
            <a:br>
              <a:rPr lang="nl-BE" sz="1800" dirty="0"/>
            </a:br>
            <a:r>
              <a:rPr lang="nl-BE" sz="1800" dirty="0"/>
              <a:t>noteren op een piekerlijstje. </a:t>
            </a:r>
            <a:endParaRPr lang="nl-BE" dirty="0"/>
          </a:p>
        </p:txBody>
      </p:sp>
      <p:sp>
        <p:nvSpPr>
          <p:cNvPr id="6" name="Titel 1">
            <a:extLst>
              <a:ext uri="{FF2B5EF4-FFF2-40B4-BE49-F238E27FC236}">
                <a16:creationId xmlns:a16="http://schemas.microsoft.com/office/drawing/2014/main" id="{00B0D4E5-0E68-2640-ADB8-A047ECF6205E}"/>
              </a:ext>
            </a:extLst>
          </p:cNvPr>
          <p:cNvSpPr>
            <a:spLocks noGrp="1"/>
          </p:cNvSpPr>
          <p:nvPr>
            <p:ph type="title"/>
          </p:nvPr>
        </p:nvSpPr>
        <p:spPr>
          <a:xfrm>
            <a:off x="502920" y="529200"/>
            <a:ext cx="8183880" cy="1051560"/>
          </a:xfrm>
        </p:spPr>
        <p:txBody>
          <a:bodyPr>
            <a:noAutofit/>
          </a:bodyPr>
          <a:lstStyle/>
          <a:p>
            <a:r>
              <a:rPr lang="nl-BE" dirty="0"/>
              <a:t>Interne afleiders uitschakelen, zo!</a:t>
            </a:r>
          </a:p>
        </p:txBody>
      </p:sp>
    </p:spTree>
    <p:extLst>
      <p:ext uri="{BB962C8B-B14F-4D97-AF65-F5344CB8AC3E}">
        <p14:creationId xmlns:p14="http://schemas.microsoft.com/office/powerpoint/2010/main" val="4223096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2920" y="1760400"/>
            <a:ext cx="8183880" cy="4187952"/>
          </a:xfrm>
        </p:spPr>
        <p:txBody>
          <a:bodyPr>
            <a:normAutofit/>
          </a:bodyPr>
          <a:lstStyle/>
          <a:p>
            <a:pPr>
              <a:spcAft>
                <a:spcPts val="900"/>
              </a:spcAft>
            </a:pPr>
            <a:r>
              <a:rPr lang="nl-BE" dirty="0"/>
              <a:t>Piekerstoel</a:t>
            </a:r>
          </a:p>
          <a:p>
            <a:pPr lvl="1">
              <a:lnSpc>
                <a:spcPct val="130000"/>
              </a:lnSpc>
              <a:spcAft>
                <a:spcPts val="900"/>
              </a:spcAft>
            </a:pPr>
            <a:r>
              <a:rPr lang="nl-BE" sz="1800" dirty="0"/>
              <a:t>Laat het piekerkwartier telkens op dezelfde plaats/ in dezelfde ruimte plaatsvinden.</a:t>
            </a:r>
          </a:p>
          <a:p>
            <a:pPr lvl="1">
              <a:lnSpc>
                <a:spcPct val="130000"/>
              </a:lnSpc>
              <a:spcAft>
                <a:spcPts val="900"/>
              </a:spcAft>
            </a:pPr>
            <a:r>
              <a:rPr lang="nl-BE" sz="1800" dirty="0"/>
              <a:t>Kies liefst een stoel waar je niet veel op zit. </a:t>
            </a:r>
          </a:p>
          <a:p>
            <a:pPr lvl="1">
              <a:lnSpc>
                <a:spcPct val="130000"/>
              </a:lnSpc>
              <a:spcAft>
                <a:spcPts val="900"/>
              </a:spcAft>
            </a:pPr>
            <a:r>
              <a:rPr lang="nl-BE" sz="1800" dirty="0"/>
              <a:t>Telkens je begint te piekeren, neem dan plaats op die stoel. </a:t>
            </a:r>
          </a:p>
          <a:p>
            <a:pPr lvl="1">
              <a:lnSpc>
                <a:spcPct val="130000"/>
              </a:lnSpc>
              <a:spcAft>
                <a:spcPts val="900"/>
              </a:spcAft>
            </a:pPr>
            <a:r>
              <a:rPr lang="nl-BE" sz="1800" dirty="0"/>
              <a:t>Verlaat de stoel als je bent ‘uitgepiekerd’ en je terug kan concentreren op andere zaken.  </a:t>
            </a:r>
          </a:p>
        </p:txBody>
      </p:sp>
      <p:sp>
        <p:nvSpPr>
          <p:cNvPr id="6" name="Titel 1">
            <a:extLst>
              <a:ext uri="{FF2B5EF4-FFF2-40B4-BE49-F238E27FC236}">
                <a16:creationId xmlns:a16="http://schemas.microsoft.com/office/drawing/2014/main" id="{A598DA5D-66AD-0747-90F8-C542EF1EF768}"/>
              </a:ext>
            </a:extLst>
          </p:cNvPr>
          <p:cNvSpPr>
            <a:spLocks noGrp="1"/>
          </p:cNvSpPr>
          <p:nvPr>
            <p:ph type="title"/>
          </p:nvPr>
        </p:nvSpPr>
        <p:spPr>
          <a:xfrm>
            <a:off x="502920" y="529200"/>
            <a:ext cx="8183880" cy="1051560"/>
          </a:xfrm>
        </p:spPr>
        <p:txBody>
          <a:bodyPr>
            <a:noAutofit/>
          </a:bodyPr>
          <a:lstStyle/>
          <a:p>
            <a:r>
              <a:rPr lang="nl-BE" dirty="0"/>
              <a:t>Interne afleiders uitschakelen, zo!</a:t>
            </a:r>
          </a:p>
        </p:txBody>
      </p:sp>
    </p:spTree>
    <p:extLst>
      <p:ext uri="{BB962C8B-B14F-4D97-AF65-F5344CB8AC3E}">
        <p14:creationId xmlns:p14="http://schemas.microsoft.com/office/powerpoint/2010/main" val="20081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F3C581C7-3A66-4440-AA32-36A12EDE712A}"/>
              </a:ext>
            </a:extLst>
          </p:cNvPr>
          <p:cNvSpPr>
            <a:spLocks noGrp="1"/>
          </p:cNvSpPr>
          <p:nvPr>
            <p:ph idx="1"/>
          </p:nvPr>
        </p:nvSpPr>
        <p:spPr>
          <a:xfrm>
            <a:off x="2627784" y="6093296"/>
            <a:ext cx="5995772" cy="504056"/>
          </a:xfrm>
        </p:spPr>
        <p:txBody>
          <a:bodyPr>
            <a:normAutofit/>
          </a:bodyPr>
          <a:lstStyle/>
          <a:p>
            <a:pPr marL="0" indent="0" algn="r">
              <a:buNone/>
            </a:pPr>
            <a:r>
              <a:rPr lang="nl-BE" sz="800" dirty="0"/>
              <a:t>(Beeld Linkt naar </a:t>
            </a:r>
            <a:r>
              <a:rPr lang="nl-BE" sz="800" dirty="0">
                <a:solidFill>
                  <a:srgbClr val="029FD4"/>
                </a:solidFill>
                <a:hlinkClick r:id="rId3">
                  <a:extLst>
                    <a:ext uri="{A12FA001-AC4F-418D-AE19-62706E023703}">
                      <ahyp:hlinkClr xmlns:ahyp="http://schemas.microsoft.com/office/drawing/2018/hyperlinkcolor" val="tx"/>
                    </a:ext>
                  </a:extLst>
                </a:hlinkClick>
              </a:rPr>
              <a:t>YouTube site</a:t>
            </a:r>
            <a:r>
              <a:rPr lang="nl-BE" sz="800" dirty="0"/>
              <a:t>.)</a:t>
            </a:r>
          </a:p>
        </p:txBody>
      </p:sp>
      <p:sp>
        <p:nvSpPr>
          <p:cNvPr id="11" name="Titel 10">
            <a:extLst>
              <a:ext uri="{FF2B5EF4-FFF2-40B4-BE49-F238E27FC236}">
                <a16:creationId xmlns:a16="http://schemas.microsoft.com/office/drawing/2014/main" id="{A53F1010-7818-1E41-BAAD-AE3BF1145738}"/>
              </a:ext>
            </a:extLst>
          </p:cNvPr>
          <p:cNvSpPr>
            <a:spLocks noGrp="1"/>
          </p:cNvSpPr>
          <p:nvPr>
            <p:ph type="title"/>
          </p:nvPr>
        </p:nvSpPr>
        <p:spPr/>
        <p:txBody>
          <a:bodyPr/>
          <a:lstStyle/>
          <a:p>
            <a:r>
              <a:rPr lang="nl-BE" dirty="0"/>
              <a:t>Mindfulness</a:t>
            </a:r>
          </a:p>
        </p:txBody>
      </p:sp>
      <p:pic>
        <p:nvPicPr>
          <p:cNvPr id="15" name="Afbeelding 14">
            <a:hlinkClick r:id="rId3"/>
            <a:extLst>
              <a:ext uri="{FF2B5EF4-FFF2-40B4-BE49-F238E27FC236}">
                <a16:creationId xmlns:a16="http://schemas.microsoft.com/office/drawing/2014/main" id="{7F1EC4CA-26FB-CA46-9E6B-5199015C378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8172" y="1696976"/>
            <a:ext cx="7913376" cy="4396320"/>
          </a:xfrm>
          <a:prstGeom prst="rect">
            <a:avLst/>
          </a:prstGeom>
        </p:spPr>
      </p:pic>
    </p:spTree>
    <p:extLst>
      <p:ext uri="{BB962C8B-B14F-4D97-AF65-F5344CB8AC3E}">
        <p14:creationId xmlns:p14="http://schemas.microsoft.com/office/powerpoint/2010/main" val="2648104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Wat neem ik mee?</a:t>
            </a:r>
          </a:p>
        </p:txBody>
      </p:sp>
      <p:sp>
        <p:nvSpPr>
          <p:cNvPr id="3" name="Tijdelijke aanduiding voor inhoud 2"/>
          <p:cNvSpPr>
            <a:spLocks noGrp="1"/>
          </p:cNvSpPr>
          <p:nvPr>
            <p:ph idx="1"/>
          </p:nvPr>
        </p:nvSpPr>
        <p:spPr/>
        <p:txBody>
          <a:bodyPr>
            <a:normAutofit/>
          </a:bodyPr>
          <a:lstStyle/>
          <a:p>
            <a:pPr lvl="0"/>
            <a:r>
              <a:rPr lang="nl-BE" dirty="0"/>
              <a:t>Wat zal ik deze week uittesten wanneer ik merk dat ik afgeleid ben?</a:t>
            </a:r>
          </a:p>
          <a:p>
            <a:pPr lvl="0"/>
            <a:r>
              <a:rPr lang="nl-BE" dirty="0"/>
              <a:t>Noteer (minstens) 2 actiepunten.</a:t>
            </a:r>
          </a:p>
        </p:txBody>
      </p:sp>
    </p:spTree>
    <p:extLst>
      <p:ext uri="{BB962C8B-B14F-4D97-AF65-F5344CB8AC3E}">
        <p14:creationId xmlns:p14="http://schemas.microsoft.com/office/powerpoint/2010/main" val="2788214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42E6AD0-ACA5-A34F-BDB2-0B1EB0EA842B}"/>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891462" y="0"/>
            <a:ext cx="5313866" cy="2204864"/>
          </a:xfrm>
          <a:prstGeom prst="rect">
            <a:avLst/>
          </a:prstGeom>
        </p:spPr>
      </p:pic>
      <p:sp>
        <p:nvSpPr>
          <p:cNvPr id="2" name="Titel 1"/>
          <p:cNvSpPr>
            <a:spLocks noGrp="1"/>
          </p:cNvSpPr>
          <p:nvPr>
            <p:ph type="ctrTitle"/>
          </p:nvPr>
        </p:nvSpPr>
        <p:spPr>
          <a:xfrm>
            <a:off x="1979712" y="396053"/>
            <a:ext cx="5112568" cy="800700"/>
          </a:xfrm>
        </p:spPr>
        <p:txBody>
          <a:bodyPr>
            <a:normAutofit fontScale="90000"/>
          </a:bodyPr>
          <a:lstStyle/>
          <a:p>
            <a:r>
              <a:rPr lang="nl-BE" sz="2700" dirty="0"/>
              <a:t>Les 4 </a:t>
            </a:r>
            <a:r>
              <a:rPr lang="nl-BE" sz="4400" dirty="0"/>
              <a:t>Concentratie</a:t>
            </a:r>
          </a:p>
        </p:txBody>
      </p:sp>
      <p:sp>
        <p:nvSpPr>
          <p:cNvPr id="3" name="Ondertitel 2"/>
          <p:cNvSpPr>
            <a:spLocks noGrp="1"/>
          </p:cNvSpPr>
          <p:nvPr>
            <p:ph type="subTitle" idx="1"/>
          </p:nvPr>
        </p:nvSpPr>
        <p:spPr>
          <a:xfrm>
            <a:off x="1992111" y="1109782"/>
            <a:ext cx="5112568" cy="621435"/>
          </a:xfrm>
        </p:spPr>
        <p:txBody>
          <a:bodyPr>
            <a:normAutofit/>
          </a:bodyPr>
          <a:lstStyle/>
          <a:p>
            <a:r>
              <a:rPr lang="nl-BE" sz="2400" dirty="0"/>
              <a:t>Externe afleiders</a:t>
            </a:r>
          </a:p>
        </p:txBody>
      </p:sp>
    </p:spTree>
    <p:extLst>
      <p:ext uri="{BB962C8B-B14F-4D97-AF65-F5344CB8AC3E}">
        <p14:creationId xmlns:p14="http://schemas.microsoft.com/office/powerpoint/2010/main" val="543322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lstStyle/>
          <a:p>
            <a:r>
              <a:rPr lang="nl-BE" dirty="0"/>
              <a:t>Terugblik</a:t>
            </a:r>
          </a:p>
        </p:txBody>
      </p:sp>
      <p:sp>
        <p:nvSpPr>
          <p:cNvPr id="3" name="Tijdelijke aanduiding voor inhoud 2"/>
          <p:cNvSpPr>
            <a:spLocks noGrp="1"/>
          </p:cNvSpPr>
          <p:nvPr>
            <p:ph idx="1"/>
          </p:nvPr>
        </p:nvSpPr>
        <p:spPr>
          <a:xfrm>
            <a:off x="502920" y="1760400"/>
            <a:ext cx="8183880" cy="4187952"/>
          </a:xfrm>
        </p:spPr>
        <p:txBody>
          <a:bodyPr>
            <a:normAutofit/>
          </a:bodyPr>
          <a:lstStyle/>
          <a:p>
            <a:pPr>
              <a:spcAft>
                <a:spcPts val="900"/>
              </a:spcAft>
            </a:pPr>
            <a:r>
              <a:rPr lang="nl-BE" dirty="0"/>
              <a:t>Wie heeft een strategie toegepast?</a:t>
            </a:r>
          </a:p>
          <a:p>
            <a:pPr lvl="1">
              <a:spcAft>
                <a:spcPts val="1800"/>
              </a:spcAft>
            </a:pPr>
            <a:r>
              <a:rPr lang="nl-BE" dirty="0"/>
              <a:t>Welke?  </a:t>
            </a:r>
          </a:p>
          <a:p>
            <a:r>
              <a:rPr lang="nl-BE" dirty="0"/>
              <a:t>Hoe heb je dat ervaren? </a:t>
            </a:r>
          </a:p>
          <a:p>
            <a:r>
              <a:rPr lang="nl-BE" dirty="0"/>
              <a:t>Had de strategie het gewenste effect? </a:t>
            </a:r>
          </a:p>
        </p:txBody>
      </p:sp>
    </p:spTree>
    <p:extLst>
      <p:ext uri="{BB962C8B-B14F-4D97-AF65-F5344CB8AC3E}">
        <p14:creationId xmlns:p14="http://schemas.microsoft.com/office/powerpoint/2010/main" val="709029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dirty="0"/>
              <a:t>Externe afleiders uitschakelen, hoe?</a:t>
            </a:r>
          </a:p>
        </p:txBody>
      </p:sp>
      <p:sp>
        <p:nvSpPr>
          <p:cNvPr id="3" name="Tijdelijke aanduiding voor inhoud 2"/>
          <p:cNvSpPr>
            <a:spLocks noGrp="1"/>
          </p:cNvSpPr>
          <p:nvPr>
            <p:ph idx="1"/>
          </p:nvPr>
        </p:nvSpPr>
        <p:spPr>
          <a:xfrm>
            <a:off x="502920" y="1760400"/>
            <a:ext cx="8183880" cy="4187952"/>
          </a:xfrm>
        </p:spPr>
        <p:txBody>
          <a:bodyPr>
            <a:normAutofit/>
          </a:bodyPr>
          <a:lstStyle/>
          <a:p>
            <a:r>
              <a:rPr lang="nl-BE" dirty="0"/>
              <a:t>Teken de omgeving waarin je het vaakst studeert. </a:t>
            </a:r>
          </a:p>
        </p:txBody>
      </p:sp>
    </p:spTree>
    <p:extLst>
      <p:ext uri="{BB962C8B-B14F-4D97-AF65-F5344CB8AC3E}">
        <p14:creationId xmlns:p14="http://schemas.microsoft.com/office/powerpoint/2010/main" val="1292214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E86B5781-3968-C543-9C01-D5E274CBEE08}"/>
              </a:ext>
            </a:extLst>
          </p:cNvPr>
          <p:cNvSpPr>
            <a:spLocks noGrp="1"/>
          </p:cNvSpPr>
          <p:nvPr>
            <p:ph type="title"/>
          </p:nvPr>
        </p:nvSpPr>
        <p:spPr>
          <a:xfrm>
            <a:off x="502920" y="529200"/>
            <a:ext cx="8183880" cy="1051560"/>
          </a:xfrm>
        </p:spPr>
        <p:txBody>
          <a:bodyPr>
            <a:noAutofit/>
          </a:bodyPr>
          <a:lstStyle/>
          <a:p>
            <a:r>
              <a:rPr lang="nl-BE" dirty="0"/>
              <a:t>Externe afleiders uitschakelen, hoe?</a:t>
            </a:r>
          </a:p>
        </p:txBody>
      </p:sp>
      <p:sp>
        <p:nvSpPr>
          <p:cNvPr id="7" name="Tijdelijke aanduiding voor inhoud 2">
            <a:extLst>
              <a:ext uri="{FF2B5EF4-FFF2-40B4-BE49-F238E27FC236}">
                <a16:creationId xmlns:a16="http://schemas.microsoft.com/office/drawing/2014/main" id="{5AA51AF6-43B8-C84B-A659-14DD23531805}"/>
              </a:ext>
            </a:extLst>
          </p:cNvPr>
          <p:cNvSpPr txBox="1">
            <a:spLocks/>
          </p:cNvSpPr>
          <p:nvPr/>
        </p:nvSpPr>
        <p:spPr>
          <a:xfrm>
            <a:off x="502920" y="1760400"/>
            <a:ext cx="8183880" cy="4187952"/>
          </a:xfrm>
          <a:prstGeom prst="rect">
            <a:avLst/>
          </a:prstGeom>
        </p:spPr>
        <p:txBody>
          <a:bodyPr vert="horz" lIns="182880" tIns="91440">
            <a:normAutofit/>
          </a:bodyPr>
          <a:lstStyle>
            <a:lvl1pPr marL="265176" indent="-265176" algn="l" rtl="0" eaLnBrk="1" latinLnBrk="0" hangingPunct="1">
              <a:spcBef>
                <a:spcPts val="0"/>
              </a:spcBef>
              <a:spcAft>
                <a:spcPts val="1800"/>
              </a:spcAft>
              <a:buClr>
                <a:schemeClr val="tx1"/>
              </a:buClr>
              <a:buSzPct val="80000"/>
              <a:buFont typeface="Wingdings 2"/>
              <a:buChar char=""/>
              <a:defRPr kumimoji="0" sz="2800" kern="0" baseline="0">
                <a:solidFill>
                  <a:schemeClr val="tx1"/>
                </a:solidFill>
                <a:effectLst/>
                <a:latin typeface="+mn-lt"/>
                <a:ea typeface="+mn-ea"/>
                <a:cs typeface="+mn-cs"/>
              </a:defRPr>
            </a:lvl1pPr>
            <a:lvl2pPr marL="548640" indent="-201168" algn="l" rtl="0" eaLnBrk="1" latinLnBrk="0" hangingPunct="1">
              <a:spcBef>
                <a:spcPts val="0"/>
              </a:spcBef>
              <a:spcAft>
                <a:spcPts val="1200"/>
              </a:spcAft>
              <a:buClr>
                <a:schemeClr val="tx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0"/>
              </a:spcBef>
              <a:spcAft>
                <a:spcPts val="1200"/>
              </a:spcAft>
              <a:buClr>
                <a:schemeClr val="tx1"/>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0"/>
              </a:spcBef>
              <a:spcAft>
                <a:spcPts val="1200"/>
              </a:spcAft>
              <a:buClr>
                <a:schemeClr val="tx1"/>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0"/>
              </a:spcBef>
              <a:spcAft>
                <a:spcPts val="1200"/>
              </a:spcAft>
              <a:buClr>
                <a:schemeClr val="tx1"/>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nl-BE" dirty="0">
                <a:solidFill>
                  <a:schemeClr val="bg1">
                    <a:lumMod val="65000"/>
                  </a:schemeClr>
                </a:solidFill>
              </a:rPr>
              <a:t>Teken de omgeving waarin je het vaakst studeert.</a:t>
            </a:r>
          </a:p>
          <a:p>
            <a:r>
              <a:rPr lang="nl-BE" dirty="0"/>
              <a:t>Duid de zaken aan die er soms voor zorgen dat je afgeleid bent van de studietaak. </a:t>
            </a:r>
          </a:p>
        </p:txBody>
      </p:sp>
    </p:spTree>
    <p:extLst>
      <p:ext uri="{BB962C8B-B14F-4D97-AF65-F5344CB8AC3E}">
        <p14:creationId xmlns:p14="http://schemas.microsoft.com/office/powerpoint/2010/main" val="2674768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dirty="0"/>
              <a:t>Externe afleiders uitschakelen, hoe?</a:t>
            </a:r>
          </a:p>
        </p:txBody>
      </p:sp>
      <p:sp>
        <p:nvSpPr>
          <p:cNvPr id="3" name="Tijdelijke aanduiding voor inhoud 2"/>
          <p:cNvSpPr>
            <a:spLocks noGrp="1"/>
          </p:cNvSpPr>
          <p:nvPr>
            <p:ph idx="1"/>
          </p:nvPr>
        </p:nvSpPr>
        <p:spPr>
          <a:xfrm>
            <a:off x="502920" y="1760400"/>
            <a:ext cx="8183880" cy="4187952"/>
          </a:xfrm>
        </p:spPr>
        <p:txBody>
          <a:bodyPr>
            <a:normAutofit/>
          </a:bodyPr>
          <a:lstStyle/>
          <a:p>
            <a:pPr>
              <a:spcAft>
                <a:spcPts val="900"/>
              </a:spcAft>
            </a:pPr>
            <a:r>
              <a:rPr lang="nl-BE" dirty="0"/>
              <a:t>Bespreek met je buur: </a:t>
            </a:r>
          </a:p>
          <a:p>
            <a:pPr lvl="1">
              <a:spcAft>
                <a:spcPts val="900"/>
              </a:spcAft>
            </a:pPr>
            <a:r>
              <a:rPr lang="nl-BE" dirty="0"/>
              <a:t>Welk verschillen zie je in de omgeving? Welke gelijkenissen zie je? </a:t>
            </a:r>
          </a:p>
          <a:p>
            <a:pPr lvl="1">
              <a:spcAft>
                <a:spcPts val="900"/>
              </a:spcAft>
            </a:pPr>
            <a:r>
              <a:rPr lang="nl-BE" dirty="0"/>
              <a:t>Welke afleiders komen in de tekeningen naar voor? </a:t>
            </a:r>
          </a:p>
          <a:p>
            <a:pPr lvl="1">
              <a:spcAft>
                <a:spcPts val="900"/>
              </a:spcAft>
            </a:pPr>
            <a:r>
              <a:rPr lang="nl-BE" dirty="0"/>
              <a:t>Heeft je buur andere afleiders dan jij? Of komen de meeste afleiders in beide tekeningen terug?</a:t>
            </a:r>
          </a:p>
        </p:txBody>
      </p:sp>
    </p:spTree>
    <p:extLst>
      <p:ext uri="{BB962C8B-B14F-4D97-AF65-F5344CB8AC3E}">
        <p14:creationId xmlns:p14="http://schemas.microsoft.com/office/powerpoint/2010/main" val="316439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Tips</a:t>
            </a:r>
          </a:p>
        </p:txBody>
      </p:sp>
      <p:sp>
        <p:nvSpPr>
          <p:cNvPr id="3" name="Tijdelijke aanduiding voor inhoud 2"/>
          <p:cNvSpPr>
            <a:spLocks noGrp="1"/>
          </p:cNvSpPr>
          <p:nvPr>
            <p:ph idx="1"/>
          </p:nvPr>
        </p:nvSpPr>
        <p:spPr/>
        <p:txBody>
          <a:bodyPr>
            <a:noAutofit/>
          </a:bodyPr>
          <a:lstStyle/>
          <a:p>
            <a:r>
              <a:rPr lang="nl-BE" sz="2800" dirty="0"/>
              <a:t>Een planning is geen doel op zich</a:t>
            </a:r>
          </a:p>
          <a:p>
            <a:r>
              <a:rPr lang="nl-BE" sz="2800" dirty="0"/>
              <a:t>Plan realistisch</a:t>
            </a:r>
          </a:p>
          <a:p>
            <a:r>
              <a:rPr lang="nl-BE" sz="2800" dirty="0"/>
              <a:t>Zorg voor evenwicht tussen inspanning en ontspanning</a:t>
            </a:r>
          </a:p>
          <a:p>
            <a:r>
              <a:rPr lang="nl-BE" sz="2800" dirty="0"/>
              <a:t>Ontdek je tempo voor de verschillende vakken</a:t>
            </a:r>
          </a:p>
          <a:p>
            <a:r>
              <a:rPr lang="nl-BE" sz="2800" dirty="0"/>
              <a:t>Praat met anderen over je studieplannen</a:t>
            </a:r>
          </a:p>
        </p:txBody>
      </p:sp>
    </p:spTree>
    <p:extLst>
      <p:ext uri="{BB962C8B-B14F-4D97-AF65-F5344CB8AC3E}">
        <p14:creationId xmlns:p14="http://schemas.microsoft.com/office/powerpoint/2010/main" val="1321035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dirty="0"/>
              <a:t>Externe afleiders uitschakelen, zo!</a:t>
            </a:r>
          </a:p>
        </p:txBody>
      </p:sp>
      <p:sp>
        <p:nvSpPr>
          <p:cNvPr id="3" name="Tijdelijke aanduiding voor inhoud 2"/>
          <p:cNvSpPr>
            <a:spLocks noGrp="1"/>
          </p:cNvSpPr>
          <p:nvPr>
            <p:ph idx="1"/>
          </p:nvPr>
        </p:nvSpPr>
        <p:spPr>
          <a:xfrm>
            <a:off x="502920" y="1760400"/>
            <a:ext cx="8183880" cy="4897832"/>
          </a:xfrm>
        </p:spPr>
        <p:txBody>
          <a:bodyPr>
            <a:normAutofit/>
          </a:bodyPr>
          <a:lstStyle/>
          <a:p>
            <a:pPr>
              <a:spcAft>
                <a:spcPts val="300"/>
              </a:spcAft>
            </a:pPr>
            <a:r>
              <a:rPr lang="nl-BE" sz="2400" dirty="0"/>
              <a:t>Studeer niet op bed of in de zetel</a:t>
            </a:r>
          </a:p>
          <a:p>
            <a:pPr lvl="1">
              <a:spcAft>
                <a:spcPts val="900"/>
              </a:spcAft>
            </a:pPr>
            <a:r>
              <a:rPr lang="nl-BE" sz="1800" dirty="0"/>
              <a:t>Een bureau lokt makkelijker ‘studeergedrag’ uit</a:t>
            </a:r>
          </a:p>
          <a:p>
            <a:pPr>
              <a:spcAft>
                <a:spcPts val="300"/>
              </a:spcAft>
            </a:pPr>
            <a:r>
              <a:rPr lang="nl-BE" sz="2400" dirty="0"/>
              <a:t>Ruim je bureau op</a:t>
            </a:r>
          </a:p>
          <a:p>
            <a:pPr lvl="1">
              <a:spcAft>
                <a:spcPts val="900"/>
              </a:spcAft>
            </a:pPr>
            <a:r>
              <a:rPr lang="nl-BE" sz="1800" dirty="0"/>
              <a:t>Leg wat je niet nodig hebt uit het zicht</a:t>
            </a:r>
          </a:p>
          <a:p>
            <a:pPr>
              <a:spcAft>
                <a:spcPts val="300"/>
              </a:spcAft>
            </a:pPr>
            <a:r>
              <a:rPr lang="nl-BE" sz="2400" dirty="0"/>
              <a:t>Kies de voor jou meeste geschikte omgeving</a:t>
            </a:r>
          </a:p>
          <a:p>
            <a:pPr lvl="1">
              <a:spcAft>
                <a:spcPts val="900"/>
              </a:spcAft>
            </a:pPr>
            <a:r>
              <a:rPr lang="nl-BE" sz="1800" dirty="0"/>
              <a:t>Samen met anderen, alleen in je kamer, bij je grootouders, in de bib… </a:t>
            </a:r>
          </a:p>
          <a:p>
            <a:pPr>
              <a:spcAft>
                <a:spcPts val="300"/>
              </a:spcAft>
            </a:pPr>
            <a:r>
              <a:rPr lang="nl-BE" sz="2400" dirty="0"/>
              <a:t>Zorg voor…</a:t>
            </a:r>
          </a:p>
          <a:p>
            <a:pPr lvl="1">
              <a:spcAft>
                <a:spcPts val="300"/>
              </a:spcAft>
            </a:pPr>
            <a:r>
              <a:rPr lang="nl-BE" sz="1800" dirty="0"/>
              <a:t>een comfortabele stoel</a:t>
            </a:r>
          </a:p>
          <a:p>
            <a:pPr lvl="1">
              <a:spcAft>
                <a:spcPts val="300"/>
              </a:spcAft>
            </a:pPr>
            <a:r>
              <a:rPr lang="nl-BE" sz="1800" dirty="0"/>
              <a:t>aangepast licht</a:t>
            </a:r>
          </a:p>
          <a:p>
            <a:pPr lvl="1">
              <a:spcAft>
                <a:spcPts val="900"/>
              </a:spcAft>
            </a:pPr>
            <a:r>
              <a:rPr lang="nl-BE" sz="1800" dirty="0"/>
              <a:t>een verluchte kamer</a:t>
            </a:r>
          </a:p>
          <a:p>
            <a:pPr>
              <a:spcAft>
                <a:spcPts val="900"/>
              </a:spcAft>
            </a:pPr>
            <a:r>
              <a:rPr lang="nl-BE" sz="2400" dirty="0"/>
              <a:t>Gebruik oordopjes bij geluidshinder</a:t>
            </a:r>
          </a:p>
        </p:txBody>
      </p:sp>
    </p:spTree>
    <p:extLst>
      <p:ext uri="{BB962C8B-B14F-4D97-AF65-F5344CB8AC3E}">
        <p14:creationId xmlns:p14="http://schemas.microsoft.com/office/powerpoint/2010/main" val="313402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920" y="529200"/>
            <a:ext cx="8183880" cy="1051560"/>
          </a:xfrm>
        </p:spPr>
        <p:txBody>
          <a:bodyPr>
            <a:noAutofit/>
          </a:bodyPr>
          <a:lstStyle/>
          <a:p>
            <a:r>
              <a:rPr lang="nl-BE" dirty="0"/>
              <a:t>Externe afleiders uitschakelen, zo!</a:t>
            </a:r>
          </a:p>
        </p:txBody>
      </p:sp>
      <p:sp>
        <p:nvSpPr>
          <p:cNvPr id="3" name="Tijdelijke aanduiding voor inhoud 2"/>
          <p:cNvSpPr>
            <a:spLocks noGrp="1"/>
          </p:cNvSpPr>
          <p:nvPr>
            <p:ph idx="1"/>
          </p:nvPr>
        </p:nvSpPr>
        <p:spPr>
          <a:xfrm>
            <a:off x="502920" y="1760400"/>
            <a:ext cx="8183880" cy="4187952"/>
          </a:xfrm>
        </p:spPr>
        <p:txBody>
          <a:bodyPr>
            <a:normAutofit/>
          </a:bodyPr>
          <a:lstStyle/>
          <a:p>
            <a:pPr>
              <a:spcAft>
                <a:spcPts val="900"/>
              </a:spcAft>
            </a:pPr>
            <a:r>
              <a:rPr lang="nl-BE" dirty="0"/>
              <a:t>Afleiders anno 21</a:t>
            </a:r>
            <a:r>
              <a:rPr lang="nl-BE" baseline="30000" dirty="0"/>
              <a:t>ste</a:t>
            </a:r>
            <a:r>
              <a:rPr lang="nl-BE" dirty="0"/>
              <a:t> eeuw</a:t>
            </a:r>
          </a:p>
          <a:p>
            <a:pPr lvl="1">
              <a:spcAft>
                <a:spcPts val="300"/>
              </a:spcAft>
            </a:pPr>
            <a:r>
              <a:rPr lang="nl-BE" dirty="0"/>
              <a:t>PC/internet</a:t>
            </a:r>
          </a:p>
          <a:p>
            <a:pPr lvl="2"/>
            <a:r>
              <a:rPr lang="nl-BE" sz="1800" dirty="0"/>
              <a:t>Cold Turkey</a:t>
            </a:r>
          </a:p>
          <a:p>
            <a:pPr lvl="1">
              <a:spcAft>
                <a:spcPts val="300"/>
              </a:spcAft>
            </a:pPr>
            <a:r>
              <a:rPr lang="nl-BE" dirty="0"/>
              <a:t>GSM/smartphone</a:t>
            </a:r>
          </a:p>
          <a:p>
            <a:pPr lvl="2">
              <a:spcAft>
                <a:spcPts val="900"/>
              </a:spcAft>
            </a:pPr>
            <a:r>
              <a:rPr lang="nl-BE" sz="1800" dirty="0"/>
              <a:t>Tijd voor actie!</a:t>
            </a:r>
          </a:p>
        </p:txBody>
      </p:sp>
    </p:spTree>
    <p:extLst>
      <p:ext uri="{BB962C8B-B14F-4D97-AF65-F5344CB8AC3E}">
        <p14:creationId xmlns:p14="http://schemas.microsoft.com/office/powerpoint/2010/main" val="2336612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dirty="0"/>
              <a:t>Externe afleiders uitschakelen, zo!</a:t>
            </a:r>
          </a:p>
        </p:txBody>
      </p:sp>
      <p:sp>
        <p:nvSpPr>
          <p:cNvPr id="3" name="Tijdelijke aanduiding voor inhoud 2"/>
          <p:cNvSpPr>
            <a:spLocks noGrp="1"/>
          </p:cNvSpPr>
          <p:nvPr>
            <p:ph idx="1"/>
          </p:nvPr>
        </p:nvSpPr>
        <p:spPr>
          <a:xfrm>
            <a:off x="504000" y="1760400"/>
            <a:ext cx="8183880" cy="4698848"/>
          </a:xfrm>
        </p:spPr>
        <p:txBody>
          <a:bodyPr>
            <a:normAutofit/>
          </a:bodyPr>
          <a:lstStyle/>
          <a:p>
            <a:pPr>
              <a:spcAft>
                <a:spcPts val="900"/>
              </a:spcAft>
            </a:pPr>
            <a:r>
              <a:rPr lang="nl-BE" dirty="0">
                <a:solidFill>
                  <a:schemeClr val="bg1">
                    <a:lumMod val="65000"/>
                  </a:schemeClr>
                </a:solidFill>
              </a:rPr>
              <a:t>Afleiders anno 21</a:t>
            </a:r>
            <a:r>
              <a:rPr lang="nl-BE" baseline="30000" dirty="0">
                <a:solidFill>
                  <a:schemeClr val="bg1">
                    <a:lumMod val="65000"/>
                  </a:schemeClr>
                </a:solidFill>
              </a:rPr>
              <a:t>ste</a:t>
            </a:r>
            <a:r>
              <a:rPr lang="nl-BE" dirty="0">
                <a:solidFill>
                  <a:schemeClr val="bg1">
                    <a:lumMod val="65000"/>
                  </a:schemeClr>
                </a:solidFill>
              </a:rPr>
              <a:t> eeuw</a:t>
            </a:r>
          </a:p>
          <a:p>
            <a:pPr lvl="1">
              <a:spcAft>
                <a:spcPts val="300"/>
              </a:spcAft>
            </a:pPr>
            <a:r>
              <a:rPr lang="nl-BE" dirty="0">
                <a:solidFill>
                  <a:schemeClr val="bg1">
                    <a:lumMod val="65000"/>
                  </a:schemeClr>
                </a:solidFill>
              </a:rPr>
              <a:t>PC/internet</a:t>
            </a:r>
          </a:p>
          <a:p>
            <a:pPr lvl="2"/>
            <a:r>
              <a:rPr lang="nl-BE" sz="1800" dirty="0">
                <a:solidFill>
                  <a:schemeClr val="bg1">
                    <a:lumMod val="65000"/>
                  </a:schemeClr>
                </a:solidFill>
              </a:rPr>
              <a:t>Cold Turkey</a:t>
            </a:r>
          </a:p>
          <a:p>
            <a:pPr lvl="1">
              <a:spcAft>
                <a:spcPts val="300"/>
              </a:spcAft>
            </a:pPr>
            <a:r>
              <a:rPr lang="nl-BE" dirty="0"/>
              <a:t>GSM/smartphone</a:t>
            </a:r>
          </a:p>
          <a:p>
            <a:pPr lvl="2">
              <a:spcAft>
                <a:spcPts val="300"/>
              </a:spcAft>
            </a:pPr>
            <a:r>
              <a:rPr lang="nl-BE" sz="1800" dirty="0"/>
              <a:t>Vliegtuigmodus</a:t>
            </a:r>
          </a:p>
          <a:p>
            <a:pPr lvl="2">
              <a:spcAft>
                <a:spcPts val="300"/>
              </a:spcAft>
            </a:pPr>
            <a:r>
              <a:rPr lang="nl-BE" sz="1800" dirty="0"/>
              <a:t>App installeren</a:t>
            </a:r>
          </a:p>
          <a:p>
            <a:pPr lvl="3">
              <a:spcAft>
                <a:spcPts val="300"/>
              </a:spcAft>
            </a:pPr>
            <a:r>
              <a:rPr lang="nl-BE" sz="1800" dirty="0"/>
              <a:t>vb. </a:t>
            </a:r>
            <a:r>
              <a:rPr lang="nl-BE" sz="1800" dirty="0" err="1"/>
              <a:t>AppBlock</a:t>
            </a:r>
            <a:r>
              <a:rPr lang="nl-BE" sz="1800" dirty="0"/>
              <a:t> – </a:t>
            </a:r>
            <a:r>
              <a:rPr lang="nl-BE" sz="1800" dirty="0" err="1"/>
              <a:t>Stay</a:t>
            </a:r>
            <a:r>
              <a:rPr lang="nl-BE" sz="1800" dirty="0"/>
              <a:t> </a:t>
            </a:r>
            <a:r>
              <a:rPr lang="nl-BE" sz="1800" dirty="0" err="1"/>
              <a:t>Focused</a:t>
            </a:r>
            <a:endParaRPr lang="nl-BE" sz="1800" dirty="0"/>
          </a:p>
          <a:p>
            <a:pPr lvl="2">
              <a:spcAft>
                <a:spcPts val="300"/>
              </a:spcAft>
            </a:pPr>
            <a:r>
              <a:rPr lang="nl-BE" sz="1800" dirty="0"/>
              <a:t>Afgeven aan de mama</a:t>
            </a:r>
          </a:p>
          <a:p>
            <a:pPr lvl="2">
              <a:spcAft>
                <a:spcPts val="300"/>
              </a:spcAft>
            </a:pPr>
            <a:r>
              <a:rPr lang="nl-BE" sz="1800" dirty="0"/>
              <a:t>…</a:t>
            </a:r>
          </a:p>
          <a:p>
            <a:pPr marL="0" indent="0">
              <a:buNone/>
            </a:pPr>
            <a:endParaRPr lang="nl-BE" sz="3600" dirty="0"/>
          </a:p>
        </p:txBody>
      </p:sp>
    </p:spTree>
    <p:extLst>
      <p:ext uri="{BB962C8B-B14F-4D97-AF65-F5344CB8AC3E}">
        <p14:creationId xmlns:p14="http://schemas.microsoft.com/office/powerpoint/2010/main" val="146016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Tips</a:t>
            </a:r>
          </a:p>
        </p:txBody>
      </p:sp>
      <p:sp>
        <p:nvSpPr>
          <p:cNvPr id="3" name="Tijdelijke aanduiding voor inhoud 2"/>
          <p:cNvSpPr>
            <a:spLocks noGrp="1"/>
          </p:cNvSpPr>
          <p:nvPr>
            <p:ph idx="1"/>
          </p:nvPr>
        </p:nvSpPr>
        <p:spPr/>
        <p:txBody>
          <a:bodyPr>
            <a:normAutofit/>
          </a:bodyPr>
          <a:lstStyle/>
          <a:p>
            <a:r>
              <a:rPr lang="nl-BE" sz="2800" dirty="0"/>
              <a:t>Zoek de voor jou beste locatie om te studeren (openbare bibliotheek, keuken of living, in eigen kamer...)</a:t>
            </a:r>
          </a:p>
          <a:p>
            <a:r>
              <a:rPr lang="nl-BE" sz="2800" dirty="0"/>
              <a:t>Maak to-do lijstjes (per soort activiteit)</a:t>
            </a:r>
          </a:p>
          <a:p>
            <a:r>
              <a:rPr lang="nl-BE" sz="2800" dirty="0"/>
              <a:t>Splits grote taken op in deeltaken</a:t>
            </a:r>
          </a:p>
          <a:p>
            <a:r>
              <a:rPr lang="nl-BE" sz="2800" dirty="0"/>
              <a:t>Stel zo'n concreet mogelijke doelen op</a:t>
            </a:r>
          </a:p>
          <a:p>
            <a:r>
              <a:rPr lang="nl-BE" sz="2800" dirty="0"/>
              <a:t>Zorg voor voldoende afwisseling</a:t>
            </a:r>
          </a:p>
        </p:txBody>
      </p:sp>
    </p:spTree>
    <p:extLst>
      <p:ext uri="{BB962C8B-B14F-4D97-AF65-F5344CB8AC3E}">
        <p14:creationId xmlns:p14="http://schemas.microsoft.com/office/powerpoint/2010/main" val="391849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Tips</a:t>
            </a:r>
          </a:p>
        </p:txBody>
      </p:sp>
      <p:sp>
        <p:nvSpPr>
          <p:cNvPr id="3" name="Tijdelijke aanduiding voor inhoud 2"/>
          <p:cNvSpPr>
            <a:spLocks noGrp="1"/>
          </p:cNvSpPr>
          <p:nvPr>
            <p:ph idx="1"/>
          </p:nvPr>
        </p:nvSpPr>
        <p:spPr/>
        <p:txBody>
          <a:bodyPr/>
          <a:lstStyle/>
          <a:p>
            <a:r>
              <a:rPr lang="nl-BE" sz="2800" dirty="0"/>
              <a:t>Bouw buffers in</a:t>
            </a:r>
          </a:p>
          <a:p>
            <a:r>
              <a:rPr lang="nl-BE" sz="2800" dirty="0"/>
              <a:t>Neem regelmatig pauze</a:t>
            </a:r>
          </a:p>
          <a:p>
            <a:r>
              <a:rPr lang="nl-BE" sz="2800" dirty="0"/>
              <a:t>Voorzie soms een beloning voor jezelf</a:t>
            </a:r>
          </a:p>
          <a:p>
            <a:r>
              <a:rPr lang="nl-BE" sz="2800" dirty="0"/>
              <a:t>Gebruik ook de tussendoormomenten</a:t>
            </a:r>
          </a:p>
        </p:txBody>
      </p:sp>
    </p:spTree>
    <p:extLst>
      <p:ext uri="{BB962C8B-B14F-4D97-AF65-F5344CB8AC3E}">
        <p14:creationId xmlns:p14="http://schemas.microsoft.com/office/powerpoint/2010/main" val="214920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0080" y="1060657"/>
            <a:ext cx="2971800" cy="784167"/>
          </a:xfrm>
        </p:spPr>
        <p:txBody>
          <a:bodyPr>
            <a:noAutofit/>
          </a:bodyPr>
          <a:lstStyle/>
          <a:p>
            <a:r>
              <a:rPr lang="nl-BE" sz="2400" dirty="0"/>
              <a:t>Prioriteiten bepalen</a:t>
            </a:r>
          </a:p>
        </p:txBody>
      </p:sp>
      <p:sp>
        <p:nvSpPr>
          <p:cNvPr id="3" name="Tijdelijke aanduiding voor tekst 2"/>
          <p:cNvSpPr>
            <a:spLocks noGrp="1"/>
          </p:cNvSpPr>
          <p:nvPr>
            <p:ph type="body" idx="2"/>
          </p:nvPr>
        </p:nvSpPr>
        <p:spPr>
          <a:xfrm>
            <a:off x="525461" y="2060848"/>
            <a:ext cx="2971800" cy="3809090"/>
          </a:xfrm>
        </p:spPr>
        <p:txBody>
          <a:bodyPr>
            <a:normAutofit/>
          </a:bodyPr>
          <a:lstStyle/>
          <a:p>
            <a:r>
              <a:rPr lang="nl-BE" sz="2000" dirty="0"/>
              <a:t>MOET je deze dingen echt doen?</a:t>
            </a:r>
          </a:p>
          <a:p>
            <a:r>
              <a:rPr lang="nl-BE" sz="2000" dirty="0"/>
              <a:t>Moet JIJ ze doen?</a:t>
            </a:r>
          </a:p>
          <a:p>
            <a:r>
              <a:rPr lang="nl-BE" sz="2000" dirty="0"/>
              <a:t>Moet je ze op DEZE MANIER doen?</a:t>
            </a:r>
          </a:p>
          <a:p>
            <a:r>
              <a:rPr lang="nl-BE" sz="2000" dirty="0"/>
              <a:t>Moet je ze echt NU doen? </a:t>
            </a:r>
          </a:p>
          <a:p>
            <a:endParaRPr lang="nl-BE" sz="1600" dirty="0"/>
          </a:p>
        </p:txBody>
      </p:sp>
      <p:pic>
        <p:nvPicPr>
          <p:cNvPr id="15" name="Tijdelijke aanduiding voor inhoud 14">
            <a:extLst>
              <a:ext uri="{FF2B5EF4-FFF2-40B4-BE49-F238E27FC236}">
                <a16:creationId xmlns:a16="http://schemas.microsoft.com/office/drawing/2014/main" id="{B49D525B-A91A-4143-92D2-623F7F28A8E5}"/>
              </a:ext>
            </a:extLst>
          </p:cNvPr>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3981106" y="1123950"/>
            <a:ext cx="4620314" cy="4549775"/>
          </a:xfrm>
        </p:spPr>
      </p:pic>
    </p:spTree>
    <p:extLst>
      <p:ext uri="{BB962C8B-B14F-4D97-AF65-F5344CB8AC3E}">
        <p14:creationId xmlns:p14="http://schemas.microsoft.com/office/powerpoint/2010/main" val="371317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Stappenplan</a:t>
            </a:r>
          </a:p>
        </p:txBody>
      </p:sp>
      <p:sp>
        <p:nvSpPr>
          <p:cNvPr id="3" name="Tijdelijke aanduiding voor inhoud 2"/>
          <p:cNvSpPr>
            <a:spLocks noGrp="1"/>
          </p:cNvSpPr>
          <p:nvPr>
            <p:ph idx="1"/>
          </p:nvPr>
        </p:nvSpPr>
        <p:spPr>
          <a:xfrm>
            <a:off x="502920" y="1761328"/>
            <a:ext cx="8183880" cy="4475984"/>
          </a:xfrm>
        </p:spPr>
        <p:txBody>
          <a:bodyPr>
            <a:normAutofit fontScale="92500" lnSpcReduction="10000"/>
          </a:bodyPr>
          <a:lstStyle/>
          <a:p>
            <a:pPr marL="514350" indent="-514350">
              <a:spcAft>
                <a:spcPts val="900"/>
              </a:spcAft>
              <a:buFont typeface="+mj-lt"/>
              <a:buAutoNum type="arabicPeriod"/>
            </a:pPr>
            <a:r>
              <a:rPr lang="nl-BE" dirty="0"/>
              <a:t>Plan vaste afspraken in</a:t>
            </a:r>
          </a:p>
          <a:p>
            <a:pPr lvl="3">
              <a:spcAft>
                <a:spcPts val="1800"/>
              </a:spcAft>
            </a:pPr>
            <a:r>
              <a:rPr lang="nl-BE" dirty="0"/>
              <a:t>School, hobby’s, </a:t>
            </a:r>
            <a:r>
              <a:rPr lang="nl-BE" dirty="0" err="1"/>
              <a:t>familie-aangelegenheden</a:t>
            </a:r>
            <a:r>
              <a:rPr lang="nl-BE" dirty="0"/>
              <a:t>…</a:t>
            </a:r>
          </a:p>
          <a:p>
            <a:pPr marL="514350" indent="-514350">
              <a:spcAft>
                <a:spcPts val="900"/>
              </a:spcAft>
              <a:buFont typeface="+mj-lt"/>
              <a:buAutoNum type="arabicPeriod"/>
            </a:pPr>
            <a:r>
              <a:rPr lang="nl-BE" dirty="0"/>
              <a:t>Plan activiteiten in voor die week</a:t>
            </a:r>
          </a:p>
          <a:p>
            <a:pPr lvl="3">
              <a:spcAft>
                <a:spcPts val="1800"/>
              </a:spcAft>
            </a:pPr>
            <a:r>
              <a:rPr lang="nl-BE" dirty="0"/>
              <a:t>Op stap met vrienden, doktersafspraak…</a:t>
            </a:r>
          </a:p>
          <a:p>
            <a:pPr marL="514350" indent="-514350">
              <a:spcAft>
                <a:spcPts val="900"/>
              </a:spcAft>
              <a:buFont typeface="+mj-lt"/>
              <a:buAutoNum type="arabicPeriod"/>
            </a:pPr>
            <a:r>
              <a:rPr lang="nl-BE" dirty="0"/>
              <a:t>Evalueer hoeveel tijd er over blijft voor schoolwerk</a:t>
            </a:r>
          </a:p>
          <a:p>
            <a:pPr lvl="3">
              <a:spcAft>
                <a:spcPts val="1800"/>
              </a:spcAft>
            </a:pPr>
            <a:r>
              <a:rPr lang="nl-BE" dirty="0"/>
              <a:t>Is dit voldoende of moet je ergens iets laten vallen? </a:t>
            </a:r>
          </a:p>
          <a:p>
            <a:pPr marL="514350" indent="-514350">
              <a:spcAft>
                <a:spcPts val="900"/>
              </a:spcAft>
              <a:buFont typeface="+mj-lt"/>
              <a:buAutoNum type="arabicPeriod"/>
            </a:pPr>
            <a:r>
              <a:rPr lang="nl-BE" dirty="0"/>
              <a:t>Plan taken in die op jouw </a:t>
            </a:r>
            <a:r>
              <a:rPr lang="nl-BE" dirty="0" err="1"/>
              <a:t>to</a:t>
            </a:r>
            <a:r>
              <a:rPr lang="nl-BE" dirty="0"/>
              <a:t>-do-lijst staan</a:t>
            </a:r>
          </a:p>
          <a:p>
            <a:pPr lvl="3">
              <a:spcAft>
                <a:spcPts val="900"/>
              </a:spcAft>
            </a:pPr>
            <a:r>
              <a:rPr lang="nl-BE" dirty="0"/>
              <a:t>Zo concreet mogelijk </a:t>
            </a:r>
          </a:p>
          <a:p>
            <a:pPr lvl="3">
              <a:spcAft>
                <a:spcPts val="900"/>
              </a:spcAft>
            </a:pPr>
            <a:r>
              <a:rPr lang="nl-BE" dirty="0"/>
              <a:t>Hou rekening met de realiteit</a:t>
            </a:r>
          </a:p>
          <a:p>
            <a:pPr lvl="3">
              <a:spcAft>
                <a:spcPts val="900"/>
              </a:spcAft>
            </a:pPr>
            <a:r>
              <a:rPr lang="nl-BE" dirty="0"/>
              <a:t>Zorg voor een bufferperiode</a:t>
            </a:r>
          </a:p>
        </p:txBody>
      </p:sp>
    </p:spTree>
    <p:extLst>
      <p:ext uri="{BB962C8B-B14F-4D97-AF65-F5344CB8AC3E}">
        <p14:creationId xmlns:p14="http://schemas.microsoft.com/office/powerpoint/2010/main" val="135744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Taak </a:t>
            </a:r>
          </a:p>
        </p:txBody>
      </p:sp>
      <p:sp>
        <p:nvSpPr>
          <p:cNvPr id="3" name="Tijdelijke aanduiding voor inhoud 2"/>
          <p:cNvSpPr>
            <a:spLocks noGrp="1"/>
          </p:cNvSpPr>
          <p:nvPr>
            <p:ph idx="1"/>
          </p:nvPr>
        </p:nvSpPr>
        <p:spPr/>
        <p:txBody>
          <a:bodyPr>
            <a:normAutofit/>
          </a:bodyPr>
          <a:lstStyle/>
          <a:p>
            <a:r>
              <a:rPr lang="nl-BE" sz="2800" dirty="0"/>
              <a:t>Tijdsregistratie gedurende de hele week</a:t>
            </a:r>
          </a:p>
          <a:p>
            <a:pPr>
              <a:spcAft>
                <a:spcPts val="900"/>
              </a:spcAft>
            </a:pPr>
            <a:r>
              <a:rPr lang="nl-BE" sz="2800" dirty="0"/>
              <a:t>Aanduiden/noteren</a:t>
            </a:r>
          </a:p>
          <a:p>
            <a:pPr lvl="1">
              <a:spcAft>
                <a:spcPts val="900"/>
              </a:spcAft>
            </a:pPr>
            <a:r>
              <a:rPr lang="nl-BE" dirty="0"/>
              <a:t>Wat gelukt is/wat niet gelukt is</a:t>
            </a:r>
          </a:p>
          <a:p>
            <a:pPr lvl="1">
              <a:spcAft>
                <a:spcPts val="900"/>
              </a:spcAft>
            </a:pPr>
            <a:r>
              <a:rPr lang="nl-BE" dirty="0"/>
              <a:t>Reden van niet slagen van het volgen van de planning</a:t>
            </a:r>
          </a:p>
        </p:txBody>
      </p:sp>
    </p:spTree>
    <p:extLst>
      <p:ext uri="{BB962C8B-B14F-4D97-AF65-F5344CB8AC3E}">
        <p14:creationId xmlns:p14="http://schemas.microsoft.com/office/powerpoint/2010/main" val="7374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B0148449-5DFC-074C-9248-2083E6CFAC81}"/>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891462" y="0"/>
            <a:ext cx="5313866" cy="2204864"/>
          </a:xfrm>
          <a:prstGeom prst="rect">
            <a:avLst/>
          </a:prstGeom>
        </p:spPr>
      </p:pic>
      <p:sp>
        <p:nvSpPr>
          <p:cNvPr id="2" name="Titel 1"/>
          <p:cNvSpPr>
            <a:spLocks noGrp="1"/>
          </p:cNvSpPr>
          <p:nvPr>
            <p:ph type="ctrTitle"/>
          </p:nvPr>
        </p:nvSpPr>
        <p:spPr>
          <a:xfrm>
            <a:off x="1979712" y="396053"/>
            <a:ext cx="5112568" cy="800700"/>
          </a:xfrm>
        </p:spPr>
        <p:txBody>
          <a:bodyPr>
            <a:normAutofit fontScale="90000"/>
          </a:bodyPr>
          <a:lstStyle/>
          <a:p>
            <a:r>
              <a:rPr lang="nl-BE" sz="2700" dirty="0"/>
              <a:t>Les 2 </a:t>
            </a:r>
            <a:r>
              <a:rPr lang="nl-BE" dirty="0"/>
              <a:t>Tijdsbeheer</a:t>
            </a:r>
          </a:p>
        </p:txBody>
      </p:sp>
      <p:sp>
        <p:nvSpPr>
          <p:cNvPr id="3" name="Ondertitel 2"/>
          <p:cNvSpPr>
            <a:spLocks noGrp="1"/>
          </p:cNvSpPr>
          <p:nvPr>
            <p:ph type="subTitle" idx="1"/>
          </p:nvPr>
        </p:nvSpPr>
        <p:spPr>
          <a:xfrm>
            <a:off x="1979712" y="1175455"/>
            <a:ext cx="5112568" cy="597361"/>
          </a:xfrm>
        </p:spPr>
        <p:txBody>
          <a:bodyPr>
            <a:normAutofit fontScale="92500"/>
          </a:bodyPr>
          <a:lstStyle/>
          <a:p>
            <a:r>
              <a:rPr lang="nl-BE" sz="2400" dirty="0"/>
              <a:t>Tijdverspillers en uitstelgedrag</a:t>
            </a:r>
          </a:p>
        </p:txBody>
      </p:sp>
    </p:spTree>
    <p:extLst>
      <p:ext uri="{BB962C8B-B14F-4D97-AF65-F5344CB8AC3E}">
        <p14:creationId xmlns:p14="http://schemas.microsoft.com/office/powerpoint/2010/main" val="1599266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lumbus PP01">
  <a:themeElements>
    <a:clrScheme name="Columbus">
      <a:dk1>
        <a:srgbClr val="000000"/>
      </a:dk1>
      <a:lt1>
        <a:srgbClr val="FFFFFF"/>
      </a:lt1>
      <a:dk2>
        <a:srgbClr val="BDA150"/>
      </a:dk2>
      <a:lt2>
        <a:srgbClr val="F8F7F0"/>
      </a:lt2>
      <a:accent1>
        <a:srgbClr val="BDA150"/>
      </a:accent1>
      <a:accent2>
        <a:srgbClr val="BDA150"/>
      </a:accent2>
      <a:accent3>
        <a:srgbClr val="BDA150"/>
      </a:accent3>
      <a:accent4>
        <a:srgbClr val="BDA150"/>
      </a:accent4>
      <a:accent5>
        <a:srgbClr val="BDA150"/>
      </a:accent5>
      <a:accent6>
        <a:srgbClr val="BDA150"/>
      </a:accent6>
      <a:hlink>
        <a:srgbClr val="029FD3"/>
      </a:hlink>
      <a:folHlink>
        <a:srgbClr val="029FD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name="Columbus PP01" id="{41ECD6DF-2DC1-0A4A-9199-5B49BD4C3A45}" vid="{954D7D2A-6541-4640-A1AB-D530E64691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Columbus PP01</Template>
  <TotalTime>482</TotalTime>
  <Words>1970</Words>
  <Application>Microsoft Office PowerPoint</Application>
  <PresentationFormat>Diavoorstelling (4:3)</PresentationFormat>
  <Paragraphs>213</Paragraphs>
  <Slides>32</Slides>
  <Notes>26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32</vt:i4>
      </vt:variant>
    </vt:vector>
  </HeadingPairs>
  <TitlesOfParts>
    <vt:vector size="39" baseType="lpstr">
      <vt:lpstr>Arial</vt:lpstr>
      <vt:lpstr>Arial Black</vt:lpstr>
      <vt:lpstr>Calibri</vt:lpstr>
      <vt:lpstr>Verdana</vt:lpstr>
      <vt:lpstr>Wingdings</vt:lpstr>
      <vt:lpstr>Wingdings 2</vt:lpstr>
      <vt:lpstr>Columbus PP01</vt:lpstr>
      <vt:lpstr>Les 1 Tijdsbeheer</vt:lpstr>
      <vt:lpstr>Brainstorm </vt:lpstr>
      <vt:lpstr>Tips</vt:lpstr>
      <vt:lpstr>Tips</vt:lpstr>
      <vt:lpstr>Tips</vt:lpstr>
      <vt:lpstr>Prioriteiten bepalen</vt:lpstr>
      <vt:lpstr>Stappenplan</vt:lpstr>
      <vt:lpstr>Taak </vt:lpstr>
      <vt:lpstr>Les 2 Tijdsbeheer</vt:lpstr>
      <vt:lpstr>Feedback</vt:lpstr>
      <vt:lpstr>Terugkoppeling</vt:lpstr>
      <vt:lpstr>Oefening tijdverspillers</vt:lpstr>
      <vt:lpstr>Oefening uitstelgedrag</vt:lpstr>
      <vt:lpstr>Doelen opstellen</vt:lpstr>
      <vt:lpstr>Les 3 Concentratie</vt:lpstr>
      <vt:lpstr>Doelen bereikt?</vt:lpstr>
      <vt:lpstr>Bewustwording van afleiders</vt:lpstr>
      <vt:lpstr>Bewustwording van afleiders</vt:lpstr>
      <vt:lpstr>Interne afleiders uitschakelen, hoe?</vt:lpstr>
      <vt:lpstr>Interne afleiders uitschakelen, zo!</vt:lpstr>
      <vt:lpstr>Interne afleiders uitschakelen, zo!</vt:lpstr>
      <vt:lpstr>Interne afleiders uitschakelen, zo!</vt:lpstr>
      <vt:lpstr>Mindfulness</vt:lpstr>
      <vt:lpstr>Wat neem ik mee?</vt:lpstr>
      <vt:lpstr>Les 4 Concentratie</vt:lpstr>
      <vt:lpstr>Terugblik</vt:lpstr>
      <vt:lpstr>Externe afleiders uitschakelen, hoe?</vt:lpstr>
      <vt:lpstr>Externe afleiders uitschakelen, hoe?</vt:lpstr>
      <vt:lpstr>Externe afleiders uitschakelen, hoe?</vt:lpstr>
      <vt:lpstr>Externe afleiders uitschakelen, zo!</vt:lpstr>
      <vt:lpstr>Externe afleiders uitschakelen, zo!</vt:lpstr>
      <vt:lpstr>Externe afleiders uitschakelen, zo!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Tijdsbeheer</dc:title>
  <dc:creator>Windows-gebruiker</dc:creator>
  <cp:lastModifiedBy>Heleen Vander Beken</cp:lastModifiedBy>
  <cp:revision>54</cp:revision>
  <dcterms:created xsi:type="dcterms:W3CDTF">2018-03-17T20:06:05Z</dcterms:created>
  <dcterms:modified xsi:type="dcterms:W3CDTF">2019-03-01T12:43:42Z</dcterms:modified>
</cp:coreProperties>
</file>